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4" r:id="rId1"/>
  </p:sldMasterIdLst>
  <p:sldIdLst>
    <p:sldId id="256" r:id="rId2"/>
    <p:sldId id="261" r:id="rId3"/>
    <p:sldId id="266" r:id="rId4"/>
    <p:sldId id="271" r:id="rId5"/>
    <p:sldId id="272" r:id="rId6"/>
    <p:sldId id="273" r:id="rId7"/>
    <p:sldId id="274" r:id="rId8"/>
    <p:sldId id="275" r:id="rId9"/>
    <p:sldId id="296" r:id="rId10"/>
    <p:sldId id="267" r:id="rId11"/>
    <p:sldId id="268" r:id="rId12"/>
    <p:sldId id="269" r:id="rId13"/>
    <p:sldId id="270" r:id="rId14"/>
    <p:sldId id="262" r:id="rId15"/>
    <p:sldId id="263" r:id="rId16"/>
    <p:sldId id="264" r:id="rId17"/>
    <p:sldId id="265" r:id="rId18"/>
    <p:sldId id="257" r:id="rId19"/>
    <p:sldId id="258" r:id="rId20"/>
    <p:sldId id="259" r:id="rId21"/>
    <p:sldId id="278" r:id="rId22"/>
    <p:sldId id="279" r:id="rId23"/>
    <p:sldId id="299" r:id="rId24"/>
    <p:sldId id="280" r:id="rId25"/>
    <p:sldId id="297" r:id="rId26"/>
    <p:sldId id="298" r:id="rId27"/>
    <p:sldId id="281" r:id="rId28"/>
    <p:sldId id="282" r:id="rId29"/>
    <p:sldId id="284" r:id="rId30"/>
    <p:sldId id="300" r:id="rId31"/>
    <p:sldId id="283" r:id="rId32"/>
    <p:sldId id="285" r:id="rId33"/>
    <p:sldId id="286" r:id="rId34"/>
    <p:sldId id="287" r:id="rId35"/>
    <p:sldId id="301" r:id="rId36"/>
    <p:sldId id="302" r:id="rId37"/>
    <p:sldId id="303" r:id="rId38"/>
    <p:sldId id="304" r:id="rId39"/>
    <p:sldId id="305" r:id="rId40"/>
    <p:sldId id="306" r:id="rId41"/>
    <p:sldId id="307" r:id="rId42"/>
    <p:sldId id="308" r:id="rId43"/>
    <p:sldId id="309" r:id="rId44"/>
    <p:sldId id="310" r:id="rId45"/>
    <p:sldId id="311" r:id="rId46"/>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zwwMoXggMmq+0vzUIxOjg==" hashData="FR0Mavd8uVS9Jel5eQcKv6SnZNuM96k4TM2Lj6x60yjJA5BmYse+EwETi5TfT4sbdGeYwMefvEPtuhmabGtDf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027" autoAdjust="0"/>
    <p:restoredTop sz="94660"/>
  </p:normalViewPr>
  <p:slideViewPr>
    <p:cSldViewPr snapToGrid="0">
      <p:cViewPr varScale="1">
        <p:scale>
          <a:sx n="72" d="100"/>
          <a:sy n="72" d="100"/>
        </p:scale>
        <p:origin x="583"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CA5AE9-08B9-4B56-9211-CACA4333BD97}" type="slidenum">
              <a:rPr lang="he-IL" smtClean="0"/>
              <a:t>‹#›</a:t>
            </a:fld>
            <a:endParaRPr lang="he-IL"/>
          </a:p>
        </p:txBody>
      </p:sp>
    </p:spTree>
    <p:extLst>
      <p:ext uri="{BB962C8B-B14F-4D97-AF65-F5344CB8AC3E}">
        <p14:creationId xmlns:p14="http://schemas.microsoft.com/office/powerpoint/2010/main" val="1944318789"/>
      </p:ext>
    </p:extLst>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DCA5AE9-08B9-4B56-9211-CACA4333BD97}" type="slidenum">
              <a:rPr lang="he-IL" smtClean="0"/>
              <a:t>‹#›</a:t>
            </a:fld>
            <a:endParaRPr lang="he-IL"/>
          </a:p>
        </p:txBody>
      </p:sp>
    </p:spTree>
    <p:extLst>
      <p:ext uri="{BB962C8B-B14F-4D97-AF65-F5344CB8AC3E}">
        <p14:creationId xmlns:p14="http://schemas.microsoft.com/office/powerpoint/2010/main" val="2408044881"/>
      </p:ext>
    </p:extLst>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he-IL" smtClean="0"/>
              <a:t>לחץ כדי לערוך סגנון כותרת של תבנית בסיס</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CA5AE9-08B9-4B56-9211-CACA4333BD97}" type="slidenum">
              <a:rPr lang="he-IL" smtClean="0"/>
              <a:t>‹#›</a:t>
            </a:fld>
            <a:endParaRPr lang="he-IL"/>
          </a:p>
        </p:txBody>
      </p:sp>
    </p:spTree>
    <p:extLst>
      <p:ext uri="{BB962C8B-B14F-4D97-AF65-F5344CB8AC3E}">
        <p14:creationId xmlns:p14="http://schemas.microsoft.com/office/powerpoint/2010/main" val="617175026"/>
      </p:ext>
    </p:extLst>
  </p:cSld>
  <p:clrMapOvr>
    <a:masterClrMapping/>
  </p:clrMapOvr>
  <p:transition spd="slow">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he-IL" smtClean="0"/>
              <a:t>לחץ כדי לערוך סגנון כותרת של תבנית בסיס</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he-IL" smtClean="0"/>
              <a:t>לחץ כדי לערוך סגנונות טקסט של תבנית בסיס</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CA5AE9-08B9-4B56-9211-CACA4333BD97}" type="slidenum">
              <a:rPr lang="he-IL" smtClean="0"/>
              <a:t>‹#›</a:t>
            </a:fld>
            <a:endParaRPr lang="he-IL"/>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194018972"/>
      </p:ext>
    </p:extLst>
  </p:cSld>
  <p:clrMapOvr>
    <a:masterClrMapping/>
  </p:clrMapOvr>
  <p:transition spd="slow">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CA5AE9-08B9-4B56-9211-CACA4333BD97}" type="slidenum">
              <a:rPr lang="he-IL" smtClean="0"/>
              <a:t>‹#›</a:t>
            </a:fld>
            <a:endParaRPr lang="he-IL"/>
          </a:p>
        </p:txBody>
      </p:sp>
    </p:spTree>
    <p:extLst>
      <p:ext uri="{BB962C8B-B14F-4D97-AF65-F5344CB8AC3E}">
        <p14:creationId xmlns:p14="http://schemas.microsoft.com/office/powerpoint/2010/main" val="186080575"/>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עמודו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4"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CA5AE9-08B9-4B56-9211-CACA4333BD97}" type="slidenum">
              <a:rPr lang="he-IL" smtClean="0"/>
              <a:t>‹#›</a:t>
            </a:fld>
            <a:endParaRPr lang="he-IL"/>
          </a:p>
        </p:txBody>
      </p:sp>
    </p:spTree>
    <p:extLst>
      <p:ext uri="{BB962C8B-B14F-4D97-AF65-F5344CB8AC3E}">
        <p14:creationId xmlns:p14="http://schemas.microsoft.com/office/powerpoint/2010/main" val="1911592723"/>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עמודת 3 תמונו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4"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CA5AE9-08B9-4B56-9211-CACA4333BD97}" type="slidenum">
              <a:rPr lang="he-IL" smtClean="0"/>
              <a:t>‹#›</a:t>
            </a:fld>
            <a:endParaRPr lang="he-IL"/>
          </a:p>
        </p:txBody>
      </p:sp>
    </p:spTree>
    <p:extLst>
      <p:ext uri="{BB962C8B-B14F-4D97-AF65-F5344CB8AC3E}">
        <p14:creationId xmlns:p14="http://schemas.microsoft.com/office/powerpoint/2010/main" val="2769741227"/>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nchorCtr="0"/>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CA5AE9-08B9-4B56-9211-CACA4333BD97}" type="slidenum">
              <a:rPr lang="he-IL" smtClean="0"/>
              <a:t>‹#›</a:t>
            </a:fld>
            <a:endParaRPr lang="he-IL"/>
          </a:p>
        </p:txBody>
      </p:sp>
    </p:spTree>
    <p:extLst>
      <p:ext uri="{BB962C8B-B14F-4D97-AF65-F5344CB8AC3E}">
        <p14:creationId xmlns:p14="http://schemas.microsoft.com/office/powerpoint/2010/main" val="1236601805"/>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CA5AE9-08B9-4B56-9211-CACA4333BD97}" type="slidenum">
              <a:rPr lang="he-IL" smtClean="0"/>
              <a:t>‹#›</a:t>
            </a:fld>
            <a:endParaRPr lang="he-IL"/>
          </a:p>
        </p:txBody>
      </p:sp>
    </p:spTree>
    <p:extLst>
      <p:ext uri="{BB962C8B-B14F-4D97-AF65-F5344CB8AC3E}">
        <p14:creationId xmlns:p14="http://schemas.microsoft.com/office/powerpoint/2010/main" val="1019305789"/>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3"/>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CA5AE9-08B9-4B56-9211-CACA4333BD97}" type="slidenum">
              <a:rPr lang="he-IL" smtClean="0"/>
              <a:t>‹#›</a:t>
            </a:fld>
            <a:endParaRPr lang="he-IL"/>
          </a:p>
        </p:txBody>
      </p:sp>
    </p:spTree>
    <p:extLst>
      <p:ext uri="{BB962C8B-B14F-4D97-AF65-F5344CB8AC3E}">
        <p14:creationId xmlns:p14="http://schemas.microsoft.com/office/powerpoint/2010/main" val="3957765991"/>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CA5AE9-08B9-4B56-9211-CACA4333BD97}" type="slidenum">
              <a:rPr lang="he-IL" smtClean="0"/>
              <a:t>‹#›</a:t>
            </a:fld>
            <a:endParaRPr lang="he-IL"/>
          </a:p>
        </p:txBody>
      </p:sp>
    </p:spTree>
    <p:extLst>
      <p:ext uri="{BB962C8B-B14F-4D97-AF65-F5344CB8AC3E}">
        <p14:creationId xmlns:p14="http://schemas.microsoft.com/office/powerpoint/2010/main" val="601973908"/>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DCA5AE9-08B9-4B56-9211-CACA4333BD97}" type="slidenum">
              <a:rPr lang="he-IL" smtClean="0"/>
              <a:t>‹#›</a:t>
            </a:fld>
            <a:endParaRPr lang="he-IL"/>
          </a:p>
        </p:txBody>
      </p:sp>
    </p:spTree>
    <p:extLst>
      <p:ext uri="{BB962C8B-B14F-4D97-AF65-F5344CB8AC3E}">
        <p14:creationId xmlns:p14="http://schemas.microsoft.com/office/powerpoint/2010/main" val="3508078024"/>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1DCA5AE9-08B9-4B56-9211-CACA4333BD97}" type="slidenum">
              <a:rPr lang="he-IL" smtClean="0"/>
              <a:t>‹#›</a:t>
            </a:fld>
            <a:endParaRPr lang="he-IL"/>
          </a:p>
        </p:txBody>
      </p:sp>
    </p:spTree>
    <p:extLst>
      <p:ext uri="{BB962C8B-B14F-4D97-AF65-F5344CB8AC3E}">
        <p14:creationId xmlns:p14="http://schemas.microsoft.com/office/powerpoint/2010/main" val="4157547424"/>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7" name="Date Placeholder 2"/>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5" name="Footer Placeholder 3"/>
          <p:cNvSpPr>
            <a:spLocks noGrp="1"/>
          </p:cNvSpPr>
          <p:nvPr>
            <p:ph type="ftr" sz="quarter" idx="11"/>
          </p:nvPr>
        </p:nvSpPr>
        <p:spPr/>
        <p:txBody>
          <a:bodyPr/>
          <a:lstStyle/>
          <a:p>
            <a:endParaRPr lang="he-IL"/>
          </a:p>
        </p:txBody>
      </p:sp>
      <p:sp>
        <p:nvSpPr>
          <p:cNvPr id="6" name="Slide Number Placeholder 4"/>
          <p:cNvSpPr>
            <a:spLocks noGrp="1"/>
          </p:cNvSpPr>
          <p:nvPr>
            <p:ph type="sldNum" sz="quarter" idx="12"/>
          </p:nvPr>
        </p:nvSpPr>
        <p:spPr/>
        <p:txBody>
          <a:bodyPr/>
          <a:lstStyle/>
          <a:p>
            <a:fld id="{1DCA5AE9-08B9-4B56-9211-CACA4333BD97}" type="slidenum">
              <a:rPr lang="he-IL" smtClean="0"/>
              <a:t>‹#›</a:t>
            </a:fld>
            <a:endParaRPr lang="he-IL"/>
          </a:p>
        </p:txBody>
      </p:sp>
    </p:spTree>
    <p:extLst>
      <p:ext uri="{BB962C8B-B14F-4D97-AF65-F5344CB8AC3E}">
        <p14:creationId xmlns:p14="http://schemas.microsoft.com/office/powerpoint/2010/main" val="3934732147"/>
      </p:ext>
    </p:extLst>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5" name="Footer Placeholder 2"/>
          <p:cNvSpPr>
            <a:spLocks noGrp="1"/>
          </p:cNvSpPr>
          <p:nvPr>
            <p:ph type="ftr" sz="quarter" idx="11"/>
          </p:nvPr>
        </p:nvSpPr>
        <p:spPr/>
        <p:txBody>
          <a:bodyPr/>
          <a:lstStyle/>
          <a:p>
            <a:endParaRPr lang="he-IL"/>
          </a:p>
        </p:txBody>
      </p:sp>
      <p:sp>
        <p:nvSpPr>
          <p:cNvPr id="6" name="Slide Number Placeholder 3"/>
          <p:cNvSpPr>
            <a:spLocks noGrp="1"/>
          </p:cNvSpPr>
          <p:nvPr>
            <p:ph type="sldNum" sz="quarter" idx="12"/>
          </p:nvPr>
        </p:nvSpPr>
        <p:spPr/>
        <p:txBody>
          <a:bodyPr/>
          <a:lstStyle/>
          <a:p>
            <a:fld id="{1DCA5AE9-08B9-4B56-9211-CACA4333BD97}" type="slidenum">
              <a:rPr lang="he-IL" smtClean="0"/>
              <a:t>‹#›</a:t>
            </a:fld>
            <a:endParaRPr lang="he-IL"/>
          </a:p>
        </p:txBody>
      </p:sp>
    </p:spTree>
    <p:extLst>
      <p:ext uri="{BB962C8B-B14F-4D97-AF65-F5344CB8AC3E}">
        <p14:creationId xmlns:p14="http://schemas.microsoft.com/office/powerpoint/2010/main" val="1392319801"/>
      </p:ext>
    </p:extLst>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7" name="Date Placeholder 4"/>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5" name="Footer Placeholder 5"/>
          <p:cNvSpPr>
            <a:spLocks noGrp="1"/>
          </p:cNvSpPr>
          <p:nvPr>
            <p:ph type="ftr" sz="quarter" idx="11"/>
          </p:nvPr>
        </p:nvSpPr>
        <p:spPr/>
        <p:txBody>
          <a:bodyPr/>
          <a:lstStyle/>
          <a:p>
            <a:endParaRPr lang="he-IL"/>
          </a:p>
        </p:txBody>
      </p:sp>
      <p:sp>
        <p:nvSpPr>
          <p:cNvPr id="6" name="Slide Number Placeholder 6"/>
          <p:cNvSpPr>
            <a:spLocks noGrp="1"/>
          </p:cNvSpPr>
          <p:nvPr>
            <p:ph type="sldNum" sz="quarter" idx="12"/>
          </p:nvPr>
        </p:nvSpPr>
        <p:spPr/>
        <p:txBody>
          <a:bodyPr/>
          <a:lstStyle/>
          <a:p>
            <a:fld id="{1DCA5AE9-08B9-4B56-9211-CACA4333BD97}" type="slidenum">
              <a:rPr lang="he-IL" smtClean="0"/>
              <a:t>‹#›</a:t>
            </a:fld>
            <a:endParaRPr lang="he-IL"/>
          </a:p>
        </p:txBody>
      </p:sp>
    </p:spTree>
    <p:extLst>
      <p:ext uri="{BB962C8B-B14F-4D97-AF65-F5344CB8AC3E}">
        <p14:creationId xmlns:p14="http://schemas.microsoft.com/office/powerpoint/2010/main" val="2390449619"/>
      </p:ext>
    </p:extLst>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894B2D52-3906-4AF5-B25A-4C7A2FE186F6}" type="datetimeFigureOut">
              <a:rPr lang="he-IL" smtClean="0"/>
              <a:t>כ"ג/שבט/תשע"ח</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DCA5AE9-08B9-4B56-9211-CACA4333BD97}" type="slidenum">
              <a:rPr lang="he-IL" smtClean="0"/>
              <a:t>‹#›</a:t>
            </a:fld>
            <a:endParaRPr lang="he-IL"/>
          </a:p>
        </p:txBody>
      </p:sp>
    </p:spTree>
    <p:extLst>
      <p:ext uri="{BB962C8B-B14F-4D97-AF65-F5344CB8AC3E}">
        <p14:creationId xmlns:p14="http://schemas.microsoft.com/office/powerpoint/2010/main" val="165871819"/>
      </p:ext>
    </p:extLst>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94B2D52-3906-4AF5-B25A-4C7A2FE186F6}" type="datetimeFigureOut">
              <a:rPr lang="he-IL" smtClean="0"/>
              <a:t>כ"ג/שבט/תשע"ח</a:t>
            </a:fld>
            <a:endParaRPr lang="he-IL"/>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he-IL"/>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1DCA5AE9-08B9-4B56-9211-CACA4333BD97}" type="slidenum">
              <a:rPr lang="he-IL" smtClean="0"/>
              <a:t>‹#›</a:t>
            </a:fld>
            <a:endParaRPr lang="he-IL"/>
          </a:p>
        </p:txBody>
      </p:sp>
    </p:spTree>
    <p:extLst>
      <p:ext uri="{BB962C8B-B14F-4D97-AF65-F5344CB8AC3E}">
        <p14:creationId xmlns:p14="http://schemas.microsoft.com/office/powerpoint/2010/main" val="68587443"/>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ransition spd="slow">
    <p:split orient="vert"/>
  </p:transition>
  <p:txStyles>
    <p:titleStyle>
      <a:lvl1pPr algn="l" defTabSz="457207"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6" indent="-342906" algn="r" defTabSz="457207" rtl="1"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r" defTabSz="457207" rtl="1"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7" rtl="1" eaLnBrk="1" latinLnBrk="0" hangingPunct="1">
        <a:defRPr sz="1800" kern="1200">
          <a:solidFill>
            <a:schemeClr val="tx1"/>
          </a:solidFill>
          <a:latin typeface="+mn-lt"/>
          <a:ea typeface="+mn-ea"/>
          <a:cs typeface="+mn-cs"/>
        </a:defRPr>
      </a:lvl1pPr>
      <a:lvl2pPr marL="457207" algn="r" defTabSz="457207" rtl="1" eaLnBrk="1" latinLnBrk="0" hangingPunct="1">
        <a:defRPr sz="1800" kern="1200">
          <a:solidFill>
            <a:schemeClr val="tx1"/>
          </a:solidFill>
          <a:latin typeface="+mn-lt"/>
          <a:ea typeface="+mn-ea"/>
          <a:cs typeface="+mn-cs"/>
        </a:defRPr>
      </a:lvl2pPr>
      <a:lvl3pPr marL="914415" algn="r" defTabSz="457207" rtl="1" eaLnBrk="1" latinLnBrk="0" hangingPunct="1">
        <a:defRPr sz="1800" kern="1200">
          <a:solidFill>
            <a:schemeClr val="tx1"/>
          </a:solidFill>
          <a:latin typeface="+mn-lt"/>
          <a:ea typeface="+mn-ea"/>
          <a:cs typeface="+mn-cs"/>
        </a:defRPr>
      </a:lvl3pPr>
      <a:lvl4pPr marL="1371622" algn="r" defTabSz="457207" rtl="1" eaLnBrk="1" latinLnBrk="0" hangingPunct="1">
        <a:defRPr sz="1800" kern="1200">
          <a:solidFill>
            <a:schemeClr val="tx1"/>
          </a:solidFill>
          <a:latin typeface="+mn-lt"/>
          <a:ea typeface="+mn-ea"/>
          <a:cs typeface="+mn-cs"/>
        </a:defRPr>
      </a:lvl4pPr>
      <a:lvl5pPr marL="1828831" algn="r" defTabSz="457207" rtl="1" eaLnBrk="1" latinLnBrk="0" hangingPunct="1">
        <a:defRPr sz="1800" kern="1200">
          <a:solidFill>
            <a:schemeClr val="tx1"/>
          </a:solidFill>
          <a:latin typeface="+mn-lt"/>
          <a:ea typeface="+mn-ea"/>
          <a:cs typeface="+mn-cs"/>
        </a:defRPr>
      </a:lvl5pPr>
      <a:lvl6pPr marL="2286038" algn="r" defTabSz="457207" rtl="1" eaLnBrk="1" latinLnBrk="0" hangingPunct="1">
        <a:defRPr sz="1800" kern="1200">
          <a:solidFill>
            <a:schemeClr val="tx1"/>
          </a:solidFill>
          <a:latin typeface="+mn-lt"/>
          <a:ea typeface="+mn-ea"/>
          <a:cs typeface="+mn-cs"/>
        </a:defRPr>
      </a:lvl6pPr>
      <a:lvl7pPr marL="2743246" algn="r" defTabSz="457207" rtl="1" eaLnBrk="1" latinLnBrk="0" hangingPunct="1">
        <a:defRPr sz="1800" kern="1200">
          <a:solidFill>
            <a:schemeClr val="tx1"/>
          </a:solidFill>
          <a:latin typeface="+mn-lt"/>
          <a:ea typeface="+mn-ea"/>
          <a:cs typeface="+mn-cs"/>
        </a:defRPr>
      </a:lvl7pPr>
      <a:lvl8pPr marL="3200453" algn="r" defTabSz="457207" rtl="1" eaLnBrk="1" latinLnBrk="0" hangingPunct="1">
        <a:defRPr sz="1800" kern="1200">
          <a:solidFill>
            <a:schemeClr val="tx1"/>
          </a:solidFill>
          <a:latin typeface="+mn-lt"/>
          <a:ea typeface="+mn-ea"/>
          <a:cs typeface="+mn-cs"/>
        </a:defRPr>
      </a:lvl8pPr>
      <a:lvl9pPr marL="3657661" algn="r" defTabSz="457207"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hyperlink" Target="https://ptarchive.wordpress.com/author/ptarchive/" TargetMode="External"/><Relationship Id="rId2"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hyperlink" Target="https://ptarchive.wordpress.com/2014/06/11/%d7%90%d7%99%d7%a9-%d7%94%d7%91%d7%98%d7%95%d7%9f-%d7%90%d7%91%d7%95-%d7%a1%d7%9e%d7%a0%d7%98%d7%94-%d7%93%d7%a0%d7%99%d7%90%d7%9c-%d7%9c%d7%99%d7%9b%d7%98%d7%a0%d7%a9%d7%98%d7%99%d7%99%d7%9f/" TargetMode="External"/><Relationship Id="rId5" Type="http://schemas.openxmlformats.org/officeDocument/2006/relationships/image" Target="../media/image65.jpe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2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eg"/><Relationship Id="rId1" Type="http://schemas.openxmlformats.org/officeDocument/2006/relationships/slideLayout" Target="../slideLayouts/slideLayout1.xml"/><Relationship Id="rId5" Type="http://schemas.openxmlformats.org/officeDocument/2006/relationships/image" Target="../media/image102.jpeg"/><Relationship Id="rId4" Type="http://schemas.openxmlformats.org/officeDocument/2006/relationships/image" Target="../media/image101.jpg"/></Relationships>
</file>

<file path=ppt/slides/_rels/slide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xml"/><Relationship Id="rId5" Type="http://schemas.openxmlformats.org/officeDocument/2006/relationships/image" Target="../media/image112.jpeg"/><Relationship Id="rId4" Type="http://schemas.openxmlformats.org/officeDocument/2006/relationships/image" Target="../media/image111.jpeg"/></Relationships>
</file>

<file path=ppt/slides/_rels/slide3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eg"/><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xml"/><Relationship Id="rId4" Type="http://schemas.openxmlformats.org/officeDocument/2006/relationships/image" Target="../media/image118.jpeg"/></Relationships>
</file>

<file path=ppt/slides/_rels/slide4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xml"/><Relationship Id="rId5" Type="http://schemas.openxmlformats.org/officeDocument/2006/relationships/image" Target="../media/image122.jpeg"/><Relationship Id="rId4" Type="http://schemas.openxmlformats.org/officeDocument/2006/relationships/image" Target="../media/image121.jpeg"/></Relationships>
</file>

<file path=ppt/slides/_rels/slide4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1.xml"/><Relationship Id="rId4" Type="http://schemas.openxmlformats.org/officeDocument/2006/relationships/image" Target="../media/image127.jpg"/></Relationships>
</file>

<file path=ppt/slides/_rels/slide44.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image" Target="../media/image128.jpg"/><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45.xml.rels><?xml version="1.0" encoding="UTF-8" standalone="yes"?>
<Relationships xmlns="http://schemas.openxmlformats.org/package/2006/relationships"><Relationship Id="rId3" Type="http://schemas.openxmlformats.org/officeDocument/2006/relationships/hyperlink" Target="http://www.2go2.co.il/sysvault/docsfiles/cd636536452547708321.pptx" TargetMode="External"/><Relationship Id="rId2" Type="http://schemas.openxmlformats.org/officeDocument/2006/relationships/hyperlink" Target="mailto:morag-i@013.net"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מלבן 3"/>
          <p:cNvSpPr/>
          <p:nvPr/>
        </p:nvSpPr>
        <p:spPr>
          <a:xfrm>
            <a:off x="2485731" y="-179462"/>
            <a:ext cx="4667099" cy="1569660"/>
          </a:xfrm>
          <a:prstGeom prst="rect">
            <a:avLst/>
          </a:prstGeom>
          <a:noFill/>
        </p:spPr>
        <p:txBody>
          <a:bodyPr wrap="square" lIns="91440" tIns="45720" rIns="91440" bIns="45720">
            <a:spAutoFit/>
          </a:bodyPr>
          <a:lstStyle/>
          <a:p>
            <a:pPr algn="ctr"/>
            <a:r>
              <a:rPr lang="he-IL" sz="9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הירקון</a:t>
            </a:r>
            <a:endParaRPr lang="he-IL" sz="9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295" y="1719869"/>
            <a:ext cx="6854024" cy="4567716"/>
          </a:xfrm>
          <a:prstGeom prst="rect">
            <a:avLst/>
          </a:prstGeom>
        </p:spPr>
      </p:pic>
      <p:sp>
        <p:nvSpPr>
          <p:cNvPr id="3" name="TextBox 2"/>
          <p:cNvSpPr txBox="1"/>
          <p:nvPr/>
        </p:nvSpPr>
        <p:spPr>
          <a:xfrm>
            <a:off x="-1" y="1242060"/>
            <a:ext cx="9144001" cy="461665"/>
          </a:xfrm>
          <a:prstGeom prst="rect">
            <a:avLst/>
          </a:prstGeom>
          <a:noFill/>
        </p:spPr>
        <p:txBody>
          <a:bodyPr wrap="square" rtlCol="1">
            <a:spAutoFit/>
          </a:bodyPr>
          <a:lstStyle/>
          <a:p>
            <a:r>
              <a:rPr lang="he-IL" sz="2400" dirty="0" smtClean="0">
                <a:latin typeface="Guttman Yad-Brush" panose="02010401010101010101" pitchFamily="2" charset="-79"/>
                <a:cs typeface="Guttman Yad-Brush" panose="02010401010101010101" pitchFamily="2" charset="-79"/>
              </a:rPr>
              <a:t>לכל אורכו – ממקורותיו בראש העין, עד השפך לים התיכון</a:t>
            </a:r>
            <a:endParaRPr lang="he-IL" sz="2400" dirty="0">
              <a:latin typeface="Guttman Yad-Brush" panose="02010401010101010101" pitchFamily="2" charset="-79"/>
              <a:cs typeface="Guttman Yad-Brush" panose="02010401010101010101" pitchFamily="2" charset="-79"/>
            </a:endParaRPr>
          </a:p>
        </p:txBody>
      </p:sp>
      <p:sp>
        <p:nvSpPr>
          <p:cNvPr id="5" name="TextBox 4"/>
          <p:cNvSpPr txBox="1"/>
          <p:nvPr/>
        </p:nvSpPr>
        <p:spPr>
          <a:xfrm>
            <a:off x="0" y="6287585"/>
            <a:ext cx="9067800" cy="461665"/>
          </a:xfrm>
          <a:prstGeom prst="rect">
            <a:avLst/>
          </a:prstGeom>
          <a:noFill/>
        </p:spPr>
        <p:txBody>
          <a:bodyPr wrap="square" rtlCol="1">
            <a:spAutoFit/>
          </a:bodyPr>
          <a:lstStyle/>
          <a:p>
            <a:r>
              <a:rPr lang="he-IL" sz="2400" b="1" dirty="0" smtClean="0"/>
              <a:t>צילום ועריכה – יגאל מורג.  </a:t>
            </a:r>
            <a:r>
              <a:rPr lang="he-IL" b="1" dirty="0" smtClean="0"/>
              <a:t>ברקע – "עוד לא תמו כל פלאייך" – </a:t>
            </a:r>
            <a:r>
              <a:rPr lang="he-IL" b="1" dirty="0" err="1" smtClean="0"/>
              <a:t>טהרלב</a:t>
            </a:r>
            <a:r>
              <a:rPr lang="he-IL" b="1" dirty="0" smtClean="0"/>
              <a:t> - קלינשטיין</a:t>
            </a:r>
            <a:endParaRPr lang="he-IL" sz="2800" b="1" dirty="0"/>
          </a:p>
        </p:txBody>
      </p:sp>
      <p:pic>
        <p:nvPicPr>
          <p:cNvPr id="6" name="תמונה 5" descr="speakers on"/>
          <p:cNvPicPr/>
          <p:nvPr/>
        </p:nvPicPr>
        <p:blipFill>
          <a:blip r:embed="rId4" cstate="print"/>
          <a:srcRect/>
          <a:stretch>
            <a:fillRect/>
          </a:stretch>
        </p:blipFill>
        <p:spPr bwMode="auto">
          <a:xfrm rot="18578862">
            <a:off x="43135" y="6093629"/>
            <a:ext cx="779145" cy="731520"/>
          </a:xfrm>
          <a:prstGeom prst="rect">
            <a:avLst/>
          </a:prstGeom>
          <a:noFill/>
        </p:spPr>
      </p:pic>
      <p:sp>
        <p:nvSpPr>
          <p:cNvPr id="7" name="TextBox 6"/>
          <p:cNvSpPr txBox="1"/>
          <p:nvPr/>
        </p:nvSpPr>
        <p:spPr>
          <a:xfrm>
            <a:off x="1149295" y="1719869"/>
            <a:ext cx="6854024" cy="707886"/>
          </a:xfrm>
          <a:prstGeom prst="rect">
            <a:avLst/>
          </a:prstGeom>
          <a:noFill/>
        </p:spPr>
        <p:txBody>
          <a:bodyPr wrap="square" rtlCol="1">
            <a:spAutoFit/>
          </a:bodyPr>
          <a:lstStyle/>
          <a:p>
            <a:pPr algn="ctr"/>
            <a:r>
              <a:rPr lang="he-IL" sz="4000" b="1" dirty="0" smtClean="0">
                <a:solidFill>
                  <a:schemeClr val="bg1"/>
                </a:solidFill>
              </a:rPr>
              <a:t>חלק א' </a:t>
            </a:r>
            <a:r>
              <a:rPr lang="he-IL" sz="4000" b="1" smtClean="0">
                <a:solidFill>
                  <a:schemeClr val="bg1"/>
                </a:solidFill>
              </a:rPr>
              <a:t>- מזרח</a:t>
            </a:r>
            <a:endParaRPr lang="he-IL" sz="4000" b="1">
              <a:solidFill>
                <a:schemeClr val="bg1"/>
              </a:solidFill>
            </a:endParaRPr>
          </a:p>
        </p:txBody>
      </p:sp>
      <p:sp>
        <p:nvSpPr>
          <p:cNvPr id="8" name="TextBox 7"/>
          <p:cNvSpPr txBox="1"/>
          <p:nvPr/>
        </p:nvSpPr>
        <p:spPr>
          <a:xfrm>
            <a:off x="1149295" y="5288066"/>
            <a:ext cx="6854024" cy="1015663"/>
          </a:xfrm>
          <a:prstGeom prst="rect">
            <a:avLst/>
          </a:prstGeom>
          <a:solidFill>
            <a:schemeClr val="tx2">
              <a:lumMod val="25000"/>
            </a:schemeClr>
          </a:solid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he-IL" sz="2000" b="1" dirty="0" smtClean="0">
                <a:solidFill>
                  <a:srgbClr val="FFFF00"/>
                </a:solidFill>
              </a:rPr>
              <a:t>במקרה שהמצגת נפתחת כ </a:t>
            </a:r>
            <a:r>
              <a:rPr lang="en-US" sz="2000" b="1" dirty="0" smtClean="0">
                <a:solidFill>
                  <a:srgbClr val="FFFF00"/>
                </a:solidFill>
              </a:rPr>
              <a:t>PPT</a:t>
            </a:r>
            <a:r>
              <a:rPr lang="he-IL" sz="2000" b="1" dirty="0" smtClean="0">
                <a:solidFill>
                  <a:srgbClr val="FFFF00"/>
                </a:solidFill>
              </a:rPr>
              <a:t> (תמונה גדולה במרכז + שורת תמונות מימין), נא הקליקו על הצלמית הנראית כטלוויזיה על עמוד שמתחתנו, והמשיכו לצפות כרגיל.</a:t>
            </a:r>
            <a:endParaRPr lang="he-IL" sz="2000" b="1" dirty="0">
              <a:solidFill>
                <a:srgbClr val="FFFF00"/>
              </a:solidFill>
            </a:endParaRPr>
          </a:p>
        </p:txBody>
      </p:sp>
    </p:spTree>
    <p:extLst>
      <p:ext uri="{BB962C8B-B14F-4D97-AF65-F5344CB8AC3E}">
        <p14:creationId xmlns:p14="http://schemas.microsoft.com/office/powerpoint/2010/main" val="235668794"/>
      </p:ext>
    </p:extLst>
  </p:cSld>
  <p:clrMapOvr>
    <a:masterClrMapping/>
  </p:clrMapOvr>
  <p:transition spd="med">
    <p:split orient="vert"/>
    <p:sndAc>
      <p:stSnd>
        <p:snd r:embed="rId2" name="רמי קליינשטיין - עוד לא תמו כל פלאייך.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9201"/>
            <a:ext cx="9144000" cy="6096000"/>
          </a:xfrm>
          <a:prstGeom prst="rect">
            <a:avLst/>
          </a:prstGeom>
        </p:spPr>
      </p:pic>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62001"/>
            <a:ext cx="9144000" cy="6096000"/>
          </a:xfrm>
          <a:prstGeom prst="rect">
            <a:avLst/>
          </a:prstGeom>
        </p:spPr>
      </p:pic>
      <p:pic>
        <p:nvPicPr>
          <p:cNvPr id="4" name="תמונה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56260"/>
            <a:ext cx="9143999" cy="6095999"/>
          </a:xfrm>
          <a:prstGeom prst="rect">
            <a:avLst/>
          </a:prstGeom>
        </p:spPr>
      </p:pic>
      <p:sp>
        <p:nvSpPr>
          <p:cNvPr id="8" name="TextBox 7"/>
          <p:cNvSpPr txBox="1"/>
          <p:nvPr/>
        </p:nvSpPr>
        <p:spPr>
          <a:xfrm>
            <a:off x="0" y="0"/>
            <a:ext cx="9144000" cy="707886"/>
          </a:xfrm>
          <a:prstGeom prst="rect">
            <a:avLst/>
          </a:prstGeom>
          <a:noFill/>
        </p:spPr>
        <p:txBody>
          <a:bodyPr wrap="square" rtlCol="1">
            <a:spAutoFit/>
          </a:bodyPr>
          <a:lstStyle/>
          <a:p>
            <a:pPr algn="ctr"/>
            <a:r>
              <a:rPr lang="he-IL" sz="2000" b="1" dirty="0" smtClean="0"/>
              <a:t>וכאן – החומה הדרומית שמגיעה עד המגדל הדרום-מערבי, שהינו מגדל מתומן ויוצא</a:t>
            </a:r>
          </a:p>
          <a:p>
            <a:pPr algn="ctr"/>
            <a:r>
              <a:rPr lang="he-IL" sz="2000" b="1" dirty="0" smtClean="0"/>
              <a:t>דופן, בגודלו ובעוצמתו</a:t>
            </a:r>
            <a:endParaRPr lang="he-IL" sz="2000" b="1" dirty="0"/>
          </a:p>
        </p:txBody>
      </p:sp>
      <p:pic>
        <p:nvPicPr>
          <p:cNvPr id="3" name="תמונה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50518"/>
            <a:ext cx="9144000" cy="6128798"/>
          </a:xfrm>
          <a:prstGeom prst="rect">
            <a:avLst/>
          </a:prstGeom>
        </p:spPr>
      </p:pic>
      <p:sp>
        <p:nvSpPr>
          <p:cNvPr id="2" name="TextBox 1"/>
          <p:cNvSpPr txBox="1"/>
          <p:nvPr/>
        </p:nvSpPr>
        <p:spPr>
          <a:xfrm>
            <a:off x="-1" y="54115"/>
            <a:ext cx="9144000" cy="707886"/>
          </a:xfrm>
          <a:prstGeom prst="rect">
            <a:avLst/>
          </a:prstGeom>
          <a:solidFill>
            <a:schemeClr val="bg2">
              <a:lumMod val="50000"/>
            </a:schemeClr>
          </a:solidFill>
        </p:spPr>
        <p:txBody>
          <a:bodyPr wrap="square" rtlCol="1">
            <a:spAutoFit/>
          </a:bodyPr>
          <a:lstStyle/>
          <a:p>
            <a:pPr algn="ctr"/>
            <a:r>
              <a:rPr lang="he-IL" sz="2000" b="1" dirty="0" smtClean="0"/>
              <a:t>חזרנו אל חצר המצודה, ועכשיו – מבט אל החומות היוצאות מהמגדל  הדרום-מזרחי, תחילה – החומה המזרחית,</a:t>
            </a:r>
            <a:r>
              <a:rPr lang="en-US" sz="2000" b="1" dirty="0" smtClean="0"/>
              <a:t> </a:t>
            </a:r>
            <a:r>
              <a:rPr lang="he-IL" sz="2000" b="1" dirty="0" smtClean="0"/>
              <a:t>שבקציה ניצב המגדל הצפון מזרחי (שקומתו העליונה הרוסה)</a:t>
            </a:r>
            <a:endParaRPr lang="he-IL" sz="2000" b="1" dirty="0"/>
          </a:p>
        </p:txBody>
      </p:sp>
    </p:spTree>
    <p:extLst>
      <p:ext uri="{BB962C8B-B14F-4D97-AF65-F5344CB8AC3E}">
        <p14:creationId xmlns:p14="http://schemas.microsoft.com/office/powerpoint/2010/main" val="15360313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nodeType="clickEffect">
                                  <p:stCondLst>
                                    <p:cond delay="0"/>
                                  </p:stCondLst>
                                  <p:childTnLst>
                                    <p:animEffect transition="out" filter="wedge">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par>
                                <p:cTn id="13" presetID="55" presetClass="exit" presetSubtype="0" fill="hold" grpId="0" nodeType="withEffect">
                                  <p:stCondLst>
                                    <p:cond delay="0"/>
                                  </p:stCondLst>
                                  <p:childTnLst>
                                    <p:anim calcmode="lin" valueType="num">
                                      <p:cBhvr>
                                        <p:cTn id="14" dur="1000"/>
                                        <p:tgtEl>
                                          <p:spTgt spid="2"/>
                                        </p:tgtEl>
                                        <p:attrNameLst>
                                          <p:attrName>ppt_w</p:attrName>
                                        </p:attrNameLst>
                                      </p:cBhvr>
                                      <p:tavLst>
                                        <p:tav tm="0">
                                          <p:val>
                                            <p:strVal val="ppt_w"/>
                                          </p:val>
                                        </p:tav>
                                        <p:tav tm="100000">
                                          <p:val>
                                            <p:strVal val="ppt_w*0.70"/>
                                          </p:val>
                                        </p:tav>
                                      </p:tavLst>
                                    </p:anim>
                                    <p:anim calcmode="lin" valueType="num">
                                      <p:cBhvr>
                                        <p:cTn id="15" dur="1000"/>
                                        <p:tgtEl>
                                          <p:spTgt spid="2"/>
                                        </p:tgtEl>
                                        <p:attrNameLst>
                                          <p:attrName>ppt_h</p:attrName>
                                        </p:attrNameLst>
                                      </p:cBhvr>
                                      <p:tavLst>
                                        <p:tav tm="0">
                                          <p:val>
                                            <p:strVal val="ppt_h"/>
                                          </p:val>
                                        </p:tav>
                                        <p:tav tm="100000">
                                          <p:val>
                                            <p:strVal val="ppt_h"/>
                                          </p:val>
                                        </p:tav>
                                      </p:tavLst>
                                    </p:anim>
                                    <p:animEffect transition="out" filter="fade">
                                      <p:cBhvr>
                                        <p:cTn id="16" dur="1000"/>
                                        <p:tgtEl>
                                          <p:spTgt spid="2"/>
                                        </p:tgtEl>
                                      </p:cBhvr>
                                    </p:animEffect>
                                    <p:set>
                                      <p:cBhvr>
                                        <p:cTn id="17" dur="1" fill="hold">
                                          <p:stCondLst>
                                            <p:cond delay="9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0" presetClass="exit" presetSubtype="0" fill="hold" nodeType="clickEffect">
                                  <p:stCondLst>
                                    <p:cond delay="0"/>
                                  </p:stCondLst>
                                  <p:childTnLst>
                                    <p:animEffect transition="out" filter="wedge">
                                      <p:cBhvr>
                                        <p:cTn id="21" dur="1000"/>
                                        <p:tgtEl>
                                          <p:spTgt spid="5"/>
                                        </p:tgtEl>
                                      </p:cBhvr>
                                    </p:animEffect>
                                    <p:set>
                                      <p:cBhvr>
                                        <p:cTn id="2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2007"/>
            <a:ext cx="9144000" cy="6178936"/>
          </a:xfrm>
          <a:prstGeom prst="rect">
            <a:avLst/>
          </a:prstGeom>
        </p:spPr>
      </p:pic>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950"/>
            <a:ext cx="9144000" cy="6178936"/>
          </a:xfrm>
          <a:prstGeom prst="rect">
            <a:avLst/>
          </a:prstGeom>
        </p:spPr>
      </p:pic>
      <p:sp>
        <p:nvSpPr>
          <p:cNvPr id="6" name="TextBox 5"/>
          <p:cNvSpPr txBox="1"/>
          <p:nvPr/>
        </p:nvSpPr>
        <p:spPr>
          <a:xfrm>
            <a:off x="0" y="0"/>
            <a:ext cx="9144000" cy="707886"/>
          </a:xfrm>
          <a:prstGeom prst="rect">
            <a:avLst/>
          </a:prstGeom>
          <a:solidFill>
            <a:schemeClr val="bg2">
              <a:lumMod val="50000"/>
            </a:schemeClr>
          </a:solidFill>
        </p:spPr>
        <p:txBody>
          <a:bodyPr wrap="square" rtlCol="1">
            <a:spAutoFit/>
          </a:bodyPr>
          <a:lstStyle/>
          <a:p>
            <a:pPr algn="ctr"/>
            <a:r>
              <a:rPr lang="he-IL" sz="2000" b="1" dirty="0" smtClean="0"/>
              <a:t>נכנסנו לקומה התחתונה, ואנו פוגשים מסביבנו חלונות מסיביים עם חרכי </a:t>
            </a:r>
            <a:r>
              <a:rPr lang="he-IL" sz="2000" b="1" dirty="0" err="1" smtClean="0"/>
              <a:t>יריה</a:t>
            </a:r>
            <a:r>
              <a:rPr lang="he-IL" sz="2000" b="1" dirty="0" smtClean="0"/>
              <a:t>, כמו גם</a:t>
            </a:r>
          </a:p>
          <a:p>
            <a:pPr algn="ctr"/>
            <a:r>
              <a:rPr lang="he-IL" sz="2000" b="1" dirty="0" smtClean="0"/>
              <a:t>מבט לקומה העליונה על חלונותיה.</a:t>
            </a:r>
            <a:endParaRPr lang="he-IL" sz="2000" b="1" dirty="0"/>
          </a:p>
        </p:txBody>
      </p:sp>
      <p:sp>
        <p:nvSpPr>
          <p:cNvPr id="3" name="TextBox 2"/>
          <p:cNvSpPr txBox="1"/>
          <p:nvPr/>
        </p:nvSpPr>
        <p:spPr>
          <a:xfrm>
            <a:off x="0" y="40586"/>
            <a:ext cx="9144000" cy="707886"/>
          </a:xfrm>
          <a:prstGeom prst="rect">
            <a:avLst/>
          </a:prstGeom>
          <a:solidFill>
            <a:schemeClr val="bg2">
              <a:lumMod val="50000"/>
            </a:schemeClr>
          </a:solidFill>
        </p:spPr>
        <p:txBody>
          <a:bodyPr wrap="square" rtlCol="1">
            <a:spAutoFit/>
          </a:bodyPr>
          <a:lstStyle/>
          <a:p>
            <a:pPr algn="ctr"/>
            <a:r>
              <a:rPr lang="he-IL" sz="2000" b="1" dirty="0" smtClean="0"/>
              <a:t>אנחנו מול החזית הפנימית של המגדל המתומן, וניתן לראות שיש כניסה אחת לקומת המרתף, וכניסה שנייה לקומה עליונה</a:t>
            </a:r>
            <a:endParaRPr lang="he-IL" sz="2000" b="1" dirty="0"/>
          </a:p>
        </p:txBody>
      </p:sp>
      <p:pic>
        <p:nvPicPr>
          <p:cNvPr id="2" name="תמונה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07886"/>
            <a:ext cx="9144000" cy="6150114"/>
          </a:xfrm>
          <a:prstGeom prst="rect">
            <a:avLst/>
          </a:prstGeom>
        </p:spPr>
      </p:pic>
    </p:spTree>
    <p:extLst>
      <p:ext uri="{BB962C8B-B14F-4D97-AF65-F5344CB8AC3E}">
        <p14:creationId xmlns:p14="http://schemas.microsoft.com/office/powerpoint/2010/main" val="1740651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6" presetClass="exit" presetSubtype="37" fill="hold" grpId="0" nodeType="withEffect">
                                  <p:stCondLst>
                                    <p:cond delay="0"/>
                                  </p:stCondLst>
                                  <p:childTnLst>
                                    <p:animEffect transition="out" filter="barn(outVertical)">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4"/>
                                        </p:tgtEl>
                                      </p:cBhvr>
                                    </p:animEffect>
                                    <p:anim calcmode="lin" valueType="num">
                                      <p:cBhvr>
                                        <p:cTn id="15" dur="1000"/>
                                        <p:tgtEl>
                                          <p:spTgt spid="4"/>
                                        </p:tgtEl>
                                        <p:attrNameLst>
                                          <p:attrName>ppt_x</p:attrName>
                                        </p:attrNameLst>
                                      </p:cBhvr>
                                      <p:tavLst>
                                        <p:tav tm="0">
                                          <p:val>
                                            <p:strVal val="ppt_x"/>
                                          </p:val>
                                        </p:tav>
                                        <p:tav tm="100000">
                                          <p:val>
                                            <p:strVal val="ppt_x"/>
                                          </p:val>
                                        </p:tav>
                                      </p:tavLst>
                                    </p:anim>
                                    <p:anim calcmode="lin" valueType="num">
                                      <p:cBhvr>
                                        <p:cTn id="16" dur="1000"/>
                                        <p:tgtEl>
                                          <p:spTgt spid="4"/>
                                        </p:tgtEl>
                                        <p:attrNameLst>
                                          <p:attrName>ppt_y</p:attrName>
                                        </p:attrNameLst>
                                      </p:cBhvr>
                                      <p:tavLst>
                                        <p:tav tm="0">
                                          <p:val>
                                            <p:strVal val="ppt_y"/>
                                          </p:val>
                                        </p:tav>
                                        <p:tav tm="100000">
                                          <p:val>
                                            <p:strVal val="ppt_y+.1"/>
                                          </p:val>
                                        </p:tav>
                                      </p:tavLst>
                                    </p:anim>
                                    <p:set>
                                      <p:cBhvr>
                                        <p:cTn id="17"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7886"/>
            <a:ext cx="9144000" cy="6332994"/>
          </a:xfrm>
          <a:prstGeom prst="rect">
            <a:avLst/>
          </a:prstGeom>
        </p:spPr>
      </p:pic>
      <p:sp>
        <p:nvSpPr>
          <p:cNvPr id="2" name="TextBox 1"/>
          <p:cNvSpPr txBox="1"/>
          <p:nvPr/>
        </p:nvSpPr>
        <p:spPr>
          <a:xfrm>
            <a:off x="0" y="0"/>
            <a:ext cx="9144000" cy="707886"/>
          </a:xfrm>
          <a:prstGeom prst="rect">
            <a:avLst/>
          </a:prstGeom>
          <a:solidFill>
            <a:schemeClr val="bg2">
              <a:lumMod val="50000"/>
            </a:schemeClr>
          </a:solidFill>
        </p:spPr>
        <p:txBody>
          <a:bodyPr wrap="square" rtlCol="1">
            <a:spAutoFit/>
          </a:bodyPr>
          <a:lstStyle/>
          <a:p>
            <a:pPr algn="ctr"/>
            <a:r>
              <a:rPr lang="he-IL" sz="2000" b="1" dirty="0" smtClean="0"/>
              <a:t>ובקומה העליונה (כאן – מבט מהקומה העליונה, אליה עצמה, ואל זו שמתחתה, בה היינו לפני </a:t>
            </a:r>
            <a:r>
              <a:rPr lang="he-IL" sz="2000" b="1" dirty="0" err="1" smtClean="0"/>
              <a:t>דקותיים</a:t>
            </a:r>
            <a:r>
              <a:rPr lang="he-IL" sz="2000" b="1" dirty="0" smtClean="0"/>
              <a:t>) חרכי </a:t>
            </a:r>
            <a:r>
              <a:rPr lang="he-IL" sz="2000" b="1" dirty="0" err="1" smtClean="0"/>
              <a:t>היריה</a:t>
            </a:r>
            <a:r>
              <a:rPr lang="he-IL" sz="2000" b="1" dirty="0" smtClean="0"/>
              <a:t> נותצו מתי שהוא והחלונות נותרו בהריסותיהם.</a:t>
            </a:r>
            <a:endParaRPr lang="he-IL" sz="2000" b="1" dirty="0"/>
          </a:p>
        </p:txBody>
      </p:sp>
    </p:spTree>
    <p:extLst>
      <p:ext uri="{BB962C8B-B14F-4D97-AF65-F5344CB8AC3E}">
        <p14:creationId xmlns:p14="http://schemas.microsoft.com/office/powerpoint/2010/main" val="24872824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47" presetClass="exit" presetSubtype="0" fill="hold" grpId="0" nodeType="withEffect">
                                  <p:stCondLst>
                                    <p:cond delay="0"/>
                                  </p:stCondLst>
                                  <p:childTnLst>
                                    <p:animEffect transition="out" filter="fade">
                                      <p:cBhvr>
                                        <p:cTn id="9" dur="1000"/>
                                        <p:tgtEl>
                                          <p:spTgt spid="2"/>
                                        </p:tgtEl>
                                      </p:cBhvr>
                                    </p:animEffect>
                                    <p:anim calcmode="lin" valueType="num">
                                      <p:cBhvr>
                                        <p:cTn id="10" dur="1000"/>
                                        <p:tgtEl>
                                          <p:spTgt spid="2"/>
                                        </p:tgtEl>
                                        <p:attrNameLst>
                                          <p:attrName>ppt_x</p:attrName>
                                        </p:attrNameLst>
                                      </p:cBhvr>
                                      <p:tavLst>
                                        <p:tav tm="0">
                                          <p:val>
                                            <p:strVal val="ppt_x"/>
                                          </p:val>
                                        </p:tav>
                                        <p:tav tm="100000">
                                          <p:val>
                                            <p:strVal val="ppt_x"/>
                                          </p:val>
                                        </p:tav>
                                      </p:tavLst>
                                    </p:anim>
                                    <p:anim calcmode="lin" valueType="num">
                                      <p:cBhvr>
                                        <p:cTn id="11" dur="1000"/>
                                        <p:tgtEl>
                                          <p:spTgt spid="2"/>
                                        </p:tgtEl>
                                        <p:attrNameLst>
                                          <p:attrName>ppt_y</p:attrName>
                                        </p:attrNameLst>
                                      </p:cBhvr>
                                      <p:tavLst>
                                        <p:tav tm="0">
                                          <p:val>
                                            <p:strVal val="ppt_y"/>
                                          </p:val>
                                        </p:tav>
                                        <p:tav tm="100000">
                                          <p:val>
                                            <p:strVal val="ppt_y-.1"/>
                                          </p:val>
                                        </p:tav>
                                      </p:tavLst>
                                    </p:anim>
                                    <p:set>
                                      <p:cBhvr>
                                        <p:cTn id="1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1446"/>
            <a:ext cx="9144000" cy="6074229"/>
          </a:xfrm>
          <a:prstGeom prst="rect">
            <a:avLst/>
          </a:prstGeom>
        </p:spPr>
      </p:pic>
      <p:sp>
        <p:nvSpPr>
          <p:cNvPr id="6" name="TextBox 5"/>
          <p:cNvSpPr txBox="1"/>
          <p:nvPr/>
        </p:nvSpPr>
        <p:spPr>
          <a:xfrm>
            <a:off x="63610" y="0"/>
            <a:ext cx="9080390" cy="707886"/>
          </a:xfrm>
          <a:prstGeom prst="rect">
            <a:avLst/>
          </a:prstGeom>
          <a:solidFill>
            <a:schemeClr val="bg2">
              <a:lumMod val="50000"/>
            </a:schemeClr>
          </a:solidFill>
        </p:spPr>
        <p:txBody>
          <a:bodyPr wrap="square" rtlCol="1">
            <a:spAutoFit/>
          </a:bodyPr>
          <a:lstStyle/>
          <a:p>
            <a:pPr algn="ctr"/>
            <a:r>
              <a:rPr lang="he-IL" sz="2000" b="1" dirty="0" smtClean="0"/>
              <a:t>מאחר והצינור אינו משקפת, הרי שקשה מאוד לזהות את טירת מגדל צדק, מאחר וכך – הריני מביא בפניכם את הטירה המרשימה בתצלום מקרוב</a:t>
            </a:r>
            <a:endParaRPr lang="he-IL" sz="2000" b="1" dirty="0"/>
          </a:p>
        </p:txBody>
      </p:sp>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652006"/>
            <a:ext cx="4572000" cy="6205993"/>
          </a:xfrm>
          <a:prstGeom prst="rect">
            <a:avLst/>
          </a:prstGeom>
        </p:spPr>
      </p:pic>
      <p:sp>
        <p:nvSpPr>
          <p:cNvPr id="4" name="TextBox 3"/>
          <p:cNvSpPr txBox="1"/>
          <p:nvPr/>
        </p:nvSpPr>
        <p:spPr>
          <a:xfrm>
            <a:off x="0" y="0"/>
            <a:ext cx="9144000" cy="1015663"/>
          </a:xfrm>
          <a:prstGeom prst="rect">
            <a:avLst/>
          </a:prstGeom>
          <a:solidFill>
            <a:schemeClr val="bg2">
              <a:lumMod val="50000"/>
            </a:schemeClr>
          </a:solidFill>
        </p:spPr>
        <p:txBody>
          <a:bodyPr wrap="square" rtlCol="1">
            <a:spAutoFit/>
          </a:bodyPr>
          <a:lstStyle/>
          <a:p>
            <a:pPr algn="ctr"/>
            <a:r>
              <a:rPr lang="he-IL" sz="2000" b="1" dirty="0" smtClean="0"/>
              <a:t>בנקודה </a:t>
            </a:r>
            <a:r>
              <a:rPr lang="he-IL" sz="2000" b="1" dirty="0" err="1" smtClean="0"/>
              <a:t>מסויימת</a:t>
            </a:r>
            <a:r>
              <a:rPr lang="he-IL" sz="2000" b="1" dirty="0" smtClean="0"/>
              <a:t>, מול החלון הצופה מזרחה מותקן צינור המדמה משקפת, ושלט עם הכותרת "תצפית ממגדל למגדל", המספר לנו שעל הגבעה שבאופק ניצבת טירה עות'מאנית נוספת בשם "מגדל צדק" (או "מגדל </a:t>
            </a:r>
            <a:r>
              <a:rPr lang="he-IL" sz="2000" b="1" dirty="0" err="1" smtClean="0"/>
              <a:t>אפק</a:t>
            </a:r>
            <a:r>
              <a:rPr lang="he-IL" sz="2000" b="1" dirty="0" smtClean="0"/>
              <a:t>").</a:t>
            </a:r>
            <a:endParaRPr lang="he-IL" sz="2000" b="1" dirty="0"/>
          </a:p>
        </p:txBody>
      </p:sp>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1445" y="1015663"/>
            <a:ext cx="5531586" cy="3071307"/>
          </a:xfrm>
          <a:prstGeom prst="rect">
            <a:avLst/>
          </a:prstGeom>
        </p:spPr>
      </p:pic>
    </p:spTree>
    <p:extLst>
      <p:ext uri="{BB962C8B-B14F-4D97-AF65-F5344CB8AC3E}">
        <p14:creationId xmlns:p14="http://schemas.microsoft.com/office/powerpoint/2010/main" val="290704335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00"/>
                                        <p:tgtEl>
                                          <p:spTgt spid="5"/>
                                        </p:tgtEl>
                                      </p:cBhvr>
                                    </p:animEffect>
                                    <p:set>
                                      <p:cBhvr>
                                        <p:cTn id="14" dur="1" fill="hold">
                                          <p:stCondLst>
                                            <p:cond delay="999"/>
                                          </p:stCondLst>
                                        </p:cTn>
                                        <p:tgtEl>
                                          <p:spTgt spid="5"/>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1000"/>
                                        <p:tgtEl>
                                          <p:spTgt spid="2"/>
                                        </p:tgtEl>
                                      </p:cBhvr>
                                    </p:animEffect>
                                    <p:set>
                                      <p:cBhvr>
                                        <p:cTn id="17" dur="1" fill="hold">
                                          <p:stCondLst>
                                            <p:cond delay="999"/>
                                          </p:stCondLst>
                                        </p:cTn>
                                        <p:tgtEl>
                                          <p:spTgt spid="2"/>
                                        </p:tgtEl>
                                        <p:attrNameLst>
                                          <p:attrName>style.visibility</p:attrName>
                                        </p:attrNameLst>
                                      </p:cBhvr>
                                      <p:to>
                                        <p:strVal val="hidden"/>
                                      </p:to>
                                    </p:set>
                                  </p:childTnLst>
                                </p:cTn>
                              </p:par>
                              <p:par>
                                <p:cTn id="18" presetID="55" presetClass="exit" presetSubtype="0" fill="hold" grpId="0" nodeType="withEffect">
                                  <p:stCondLst>
                                    <p:cond delay="0"/>
                                  </p:stCondLst>
                                  <p:childTnLst>
                                    <p:anim calcmode="lin" valueType="num">
                                      <p:cBhvr>
                                        <p:cTn id="19" dur="1000"/>
                                        <p:tgtEl>
                                          <p:spTgt spid="4"/>
                                        </p:tgtEl>
                                        <p:attrNameLst>
                                          <p:attrName>ppt_w</p:attrName>
                                        </p:attrNameLst>
                                      </p:cBhvr>
                                      <p:tavLst>
                                        <p:tav tm="0">
                                          <p:val>
                                            <p:strVal val="ppt_w"/>
                                          </p:val>
                                        </p:tav>
                                        <p:tav tm="100000">
                                          <p:val>
                                            <p:strVal val="ppt_w*0.70"/>
                                          </p:val>
                                        </p:tav>
                                      </p:tavLst>
                                    </p:anim>
                                    <p:anim calcmode="lin" valueType="num">
                                      <p:cBhvr>
                                        <p:cTn id="20" dur="1000"/>
                                        <p:tgtEl>
                                          <p:spTgt spid="4"/>
                                        </p:tgtEl>
                                        <p:attrNameLst>
                                          <p:attrName>ppt_h</p:attrName>
                                        </p:attrNameLst>
                                      </p:cBhvr>
                                      <p:tavLst>
                                        <p:tav tm="0">
                                          <p:val>
                                            <p:strVal val="ppt_h"/>
                                          </p:val>
                                        </p:tav>
                                        <p:tav tm="100000">
                                          <p:val>
                                            <p:strVal val="ppt_h"/>
                                          </p:val>
                                        </p:tav>
                                      </p:tavLst>
                                    </p:anim>
                                    <p:animEffect transition="out" filter="fade">
                                      <p:cBhvr>
                                        <p:cTn id="21" dur="1000"/>
                                        <p:tgtEl>
                                          <p:spTgt spid="4"/>
                                        </p:tgtEl>
                                      </p:cBhvr>
                                    </p:animEffect>
                                    <p:set>
                                      <p:cBhvr>
                                        <p:cTn id="22" dur="1" fill="hold">
                                          <p:stCondLst>
                                            <p:cond delay="999"/>
                                          </p:stCondLst>
                                        </p:cTn>
                                        <p:tgtEl>
                                          <p:spTgt spid="4"/>
                                        </p:tgtEl>
                                        <p:attrNameLst>
                                          <p:attrName>style.visibility</p:attrName>
                                        </p:attrNameLst>
                                      </p:cBhvr>
                                      <p:to>
                                        <p:strVal val="hidden"/>
                                      </p:to>
                                    </p:set>
                                  </p:childTnLst>
                                </p:cTn>
                              </p:par>
                              <p:par>
                                <p:cTn id="23" presetID="53"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0605" y="974070"/>
            <a:ext cx="5753635" cy="5883930"/>
          </a:xfrm>
          <a:prstGeom prst="rect">
            <a:avLst/>
          </a:prstGeom>
        </p:spPr>
      </p:pic>
      <p:pic>
        <p:nvPicPr>
          <p:cNvPr id="3" name="תמונה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2" name="TextBox 1"/>
          <p:cNvSpPr txBox="1"/>
          <p:nvPr/>
        </p:nvSpPr>
        <p:spPr>
          <a:xfrm>
            <a:off x="0" y="0"/>
            <a:ext cx="9144000" cy="1015663"/>
          </a:xfrm>
          <a:prstGeom prst="rect">
            <a:avLst/>
          </a:prstGeom>
          <a:solidFill>
            <a:schemeClr val="bg2">
              <a:lumMod val="50000"/>
            </a:schemeClr>
          </a:solidFill>
        </p:spPr>
        <p:txBody>
          <a:bodyPr wrap="square" rtlCol="1">
            <a:spAutoFit/>
          </a:bodyPr>
          <a:lstStyle/>
          <a:p>
            <a:pPr algn="ctr"/>
            <a:r>
              <a:rPr lang="he-IL" sz="2000" b="1" dirty="0" smtClean="0"/>
              <a:t>אנחנו יוצאים מן המגדל המתומן, ומול עינינו, משמאל (על רקע שרידי החומה המזרחית) נראים שרידי קירות עבים של מבנה מאסיבי שזוהה כביתו של המושל המצרי מתקופת הברונזה המאוחרת  (1200 – 1500 לפנה"ס).</a:t>
            </a:r>
            <a:endParaRPr lang="he-IL" sz="2000" b="1" dirty="0"/>
          </a:p>
        </p:txBody>
      </p:sp>
    </p:spTree>
    <p:extLst>
      <p:ext uri="{BB962C8B-B14F-4D97-AF65-F5344CB8AC3E}">
        <p14:creationId xmlns:p14="http://schemas.microsoft.com/office/powerpoint/2010/main" val="19242160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xit" presetSubtype="32" fill="hold" nodeType="clickEffect">
                                  <p:stCondLst>
                                    <p:cond delay="0"/>
                                  </p:stCondLst>
                                  <p:childTnLst>
                                    <p:animEffect transition="out" filter="plus(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5"/>
                                        </p:tgtEl>
                                      </p:cBhvr>
                                    </p:animEffect>
                                    <p:set>
                                      <p:cBhvr>
                                        <p:cTn id="17" dur="1" fill="hold">
                                          <p:stCondLst>
                                            <p:cond delay="999"/>
                                          </p:stCondLst>
                                        </p:cTn>
                                        <p:tgtEl>
                                          <p:spTgt spid="5"/>
                                        </p:tgtEl>
                                        <p:attrNameLst>
                                          <p:attrName>style.visibility</p:attrName>
                                        </p:attrNameLst>
                                      </p:cBhvr>
                                      <p:to>
                                        <p:strVal val="hidden"/>
                                      </p:to>
                                    </p:set>
                                  </p:childTnLst>
                                </p:cTn>
                              </p:par>
                              <p:par>
                                <p:cTn id="18" presetID="55" presetClass="exit" presetSubtype="0" fill="hold" grpId="0" nodeType="withEffect">
                                  <p:stCondLst>
                                    <p:cond delay="0"/>
                                  </p:stCondLst>
                                  <p:childTnLst>
                                    <p:anim calcmode="lin" valueType="num">
                                      <p:cBhvr>
                                        <p:cTn id="19" dur="1000"/>
                                        <p:tgtEl>
                                          <p:spTgt spid="2"/>
                                        </p:tgtEl>
                                        <p:attrNameLst>
                                          <p:attrName>ppt_w</p:attrName>
                                        </p:attrNameLst>
                                      </p:cBhvr>
                                      <p:tavLst>
                                        <p:tav tm="0">
                                          <p:val>
                                            <p:strVal val="ppt_w"/>
                                          </p:val>
                                        </p:tav>
                                        <p:tav tm="100000">
                                          <p:val>
                                            <p:strVal val="ppt_w*0.70"/>
                                          </p:val>
                                        </p:tav>
                                      </p:tavLst>
                                    </p:anim>
                                    <p:anim calcmode="lin" valueType="num">
                                      <p:cBhvr>
                                        <p:cTn id="20" dur="1000"/>
                                        <p:tgtEl>
                                          <p:spTgt spid="2"/>
                                        </p:tgtEl>
                                        <p:attrNameLst>
                                          <p:attrName>ppt_h</p:attrName>
                                        </p:attrNameLst>
                                      </p:cBhvr>
                                      <p:tavLst>
                                        <p:tav tm="0">
                                          <p:val>
                                            <p:strVal val="ppt_h"/>
                                          </p:val>
                                        </p:tav>
                                        <p:tav tm="100000">
                                          <p:val>
                                            <p:strVal val="ppt_h"/>
                                          </p:val>
                                        </p:tav>
                                      </p:tavLst>
                                    </p:anim>
                                    <p:animEffect transition="out" filter="fade">
                                      <p:cBhvr>
                                        <p:cTn id="21" dur="1000"/>
                                        <p:tgtEl>
                                          <p:spTgt spid="2"/>
                                        </p:tgtEl>
                                      </p:cBhvr>
                                    </p:animEffect>
                                    <p:set>
                                      <p:cBhvr>
                                        <p:cTn id="2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0" y="1060378"/>
            <a:ext cx="9155325" cy="6096000"/>
          </a:xfrm>
          <a:prstGeom prst="rect">
            <a:avLst/>
          </a:prstGeom>
        </p:spPr>
      </p:pic>
      <p:sp>
        <p:nvSpPr>
          <p:cNvPr id="4" name="TextBox 3"/>
          <p:cNvSpPr txBox="1"/>
          <p:nvPr/>
        </p:nvSpPr>
        <p:spPr>
          <a:xfrm>
            <a:off x="-179754" y="41268"/>
            <a:ext cx="9289780" cy="400110"/>
          </a:xfrm>
          <a:prstGeom prst="rect">
            <a:avLst/>
          </a:prstGeom>
          <a:noFill/>
        </p:spPr>
        <p:txBody>
          <a:bodyPr wrap="square" rtlCol="1">
            <a:spAutoFit/>
          </a:bodyPr>
          <a:lstStyle/>
          <a:p>
            <a:pPr algn="ctr"/>
            <a:r>
              <a:rPr lang="he-IL" sz="2000" b="1" dirty="0" smtClean="0"/>
              <a:t>קטע החומה הצפונית וחורבות המגדל הצפון-מזרחי.</a:t>
            </a:r>
            <a:endParaRPr lang="he-IL" sz="2000" b="1" dirty="0"/>
          </a:p>
        </p:txBody>
      </p:sp>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50" y="762000"/>
            <a:ext cx="9166649" cy="6096000"/>
          </a:xfrm>
          <a:prstGeom prst="rect">
            <a:avLst/>
          </a:prstGeom>
        </p:spPr>
      </p:pic>
      <p:pic>
        <p:nvPicPr>
          <p:cNvPr id="8" name="תמונה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63047"/>
            <a:ext cx="9143999" cy="6094954"/>
          </a:xfrm>
          <a:prstGeom prst="rect">
            <a:avLst/>
          </a:prstGeom>
        </p:spPr>
      </p:pic>
      <p:pic>
        <p:nvPicPr>
          <p:cNvPr id="9" name="תמונה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51" y="778123"/>
            <a:ext cx="9189295" cy="6088450"/>
          </a:xfrm>
          <a:prstGeom prst="rect">
            <a:avLst/>
          </a:prstGeom>
        </p:spPr>
      </p:pic>
      <p:sp>
        <p:nvSpPr>
          <p:cNvPr id="6" name="TextBox 5"/>
          <p:cNvSpPr txBox="1"/>
          <p:nvPr/>
        </p:nvSpPr>
        <p:spPr>
          <a:xfrm>
            <a:off x="-22650" y="20539"/>
            <a:ext cx="9144000" cy="400110"/>
          </a:xfrm>
          <a:prstGeom prst="rect">
            <a:avLst/>
          </a:prstGeom>
          <a:solidFill>
            <a:schemeClr val="bg2">
              <a:lumMod val="50000"/>
            </a:schemeClr>
          </a:solidFill>
        </p:spPr>
        <p:txBody>
          <a:bodyPr wrap="square" rtlCol="1">
            <a:spAutoFit/>
          </a:bodyPr>
          <a:lstStyle/>
          <a:p>
            <a:pPr algn="ctr"/>
            <a:r>
              <a:rPr lang="he-IL" sz="2000" b="1" dirty="0" smtClean="0"/>
              <a:t>החומה המערבית ומגדל הפינה הצפון-מערבי.</a:t>
            </a:r>
            <a:endParaRPr lang="he-IL" sz="2000" b="1" dirty="0"/>
          </a:p>
        </p:txBody>
      </p:sp>
      <p:sp>
        <p:nvSpPr>
          <p:cNvPr id="10" name="TextBox 9"/>
          <p:cNvSpPr txBox="1"/>
          <p:nvPr/>
        </p:nvSpPr>
        <p:spPr>
          <a:xfrm>
            <a:off x="-33974" y="-36738"/>
            <a:ext cx="9144000" cy="707886"/>
          </a:xfrm>
          <a:prstGeom prst="rect">
            <a:avLst/>
          </a:prstGeom>
          <a:solidFill>
            <a:schemeClr val="bg2">
              <a:lumMod val="50000"/>
            </a:schemeClr>
          </a:solidFill>
        </p:spPr>
        <p:txBody>
          <a:bodyPr wrap="square" rtlCol="1">
            <a:spAutoFit/>
          </a:bodyPr>
          <a:lstStyle/>
          <a:p>
            <a:pPr algn="ctr"/>
            <a:r>
              <a:rPr lang="he-IL" sz="2000" b="1" dirty="0" smtClean="0"/>
              <a:t>שרידי החומה המערבית והמגדל המתומן בפינה הדרום-מערבית שלה, </a:t>
            </a:r>
            <a:r>
              <a:rPr lang="en-US" sz="2000" b="1" dirty="0" smtClean="0"/>
              <a:t/>
            </a:r>
            <a:br>
              <a:rPr lang="en-US" sz="2000" b="1" dirty="0" smtClean="0"/>
            </a:br>
            <a:r>
              <a:rPr lang="he-IL" sz="2000" b="1" dirty="0" smtClean="0"/>
              <a:t>ובהמשך – המגדל המתומן עצמו.</a:t>
            </a:r>
            <a:endParaRPr lang="he-IL" sz="2000" b="1" dirty="0"/>
          </a:p>
        </p:txBody>
      </p:sp>
      <p:sp>
        <p:nvSpPr>
          <p:cNvPr id="2" name="TextBox 1"/>
          <p:cNvSpPr txBox="1"/>
          <p:nvPr/>
        </p:nvSpPr>
        <p:spPr>
          <a:xfrm>
            <a:off x="-33974" y="-45311"/>
            <a:ext cx="9144000" cy="707886"/>
          </a:xfrm>
          <a:prstGeom prst="rect">
            <a:avLst/>
          </a:prstGeom>
          <a:solidFill>
            <a:schemeClr val="bg2">
              <a:lumMod val="50000"/>
            </a:schemeClr>
          </a:solidFill>
        </p:spPr>
        <p:txBody>
          <a:bodyPr wrap="square" rtlCol="1">
            <a:spAutoFit/>
          </a:bodyPr>
          <a:lstStyle/>
          <a:p>
            <a:pPr algn="ctr"/>
            <a:r>
              <a:rPr lang="he-IL" sz="2000" b="1" dirty="0" smtClean="0"/>
              <a:t>אחרי סקירת מבנה המושל ניתן לצאת מתחומי המצודה דרך </a:t>
            </a:r>
            <a:r>
              <a:rPr lang="he-IL" sz="2000" b="1" dirty="0" err="1" smtClean="0"/>
              <a:t>פירצה</a:t>
            </a:r>
            <a:r>
              <a:rPr lang="he-IL" sz="2000" b="1" dirty="0" smtClean="0"/>
              <a:t> בחומה המערבית, </a:t>
            </a:r>
          </a:p>
          <a:p>
            <a:pPr algn="ctr"/>
            <a:r>
              <a:rPr lang="he-IL" sz="2000" b="1" dirty="0" smtClean="0"/>
              <a:t>וזו ההזדמנות לסקור את החומות מבחוץ.</a:t>
            </a:r>
            <a:endParaRPr lang="he-IL" sz="2000" b="1" dirty="0"/>
          </a:p>
        </p:txBody>
      </p:sp>
    </p:spTree>
    <p:extLst>
      <p:ext uri="{BB962C8B-B14F-4D97-AF65-F5344CB8AC3E}">
        <p14:creationId xmlns:p14="http://schemas.microsoft.com/office/powerpoint/2010/main" val="23260465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strVal val="ppt_w*0.70"/>
                                          </p:val>
                                        </p:tav>
                                      </p:tavLst>
                                    </p:anim>
                                    <p:anim calcmode="lin" valueType="num">
                                      <p:cBhvr>
                                        <p:cTn id="7" dur="1000"/>
                                        <p:tgtEl>
                                          <p:spTgt spid="2"/>
                                        </p:tgtEl>
                                        <p:attrNameLst>
                                          <p:attrName>ppt_h</p:attrName>
                                        </p:attrNameLst>
                                      </p:cBhvr>
                                      <p:tavLst>
                                        <p:tav tm="0">
                                          <p:val>
                                            <p:strVal val="ppt_h"/>
                                          </p:val>
                                        </p:tav>
                                        <p:tav tm="100000">
                                          <p:val>
                                            <p:strVal val="ppt_h"/>
                                          </p:val>
                                        </p:tav>
                                      </p:tavLst>
                                    </p:anim>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1" presetClass="exit" presetSubtype="8" fill="hold" nodeType="clickEffect">
                                  <p:stCondLst>
                                    <p:cond delay="0"/>
                                  </p:stCondLst>
                                  <p:childTnLst>
                                    <p:animEffect transition="out" filter="wheel(8)">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1" presetClass="exit" presetSubtype="8" fill="hold" nodeType="clickEffect">
                                  <p:stCondLst>
                                    <p:cond delay="0"/>
                                  </p:stCondLst>
                                  <p:childTnLst>
                                    <p:animEffect transition="out" filter="wheel(8)">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par>
                                <p:cTn id="20" presetID="55" presetClass="exit" presetSubtype="0" fill="hold" grpId="0" nodeType="withEffect">
                                  <p:stCondLst>
                                    <p:cond delay="0"/>
                                  </p:stCondLst>
                                  <p:childTnLst>
                                    <p:anim calcmode="lin" valueType="num">
                                      <p:cBhvr>
                                        <p:cTn id="21" dur="1000"/>
                                        <p:tgtEl>
                                          <p:spTgt spid="10"/>
                                        </p:tgtEl>
                                        <p:attrNameLst>
                                          <p:attrName>ppt_w</p:attrName>
                                        </p:attrNameLst>
                                      </p:cBhvr>
                                      <p:tavLst>
                                        <p:tav tm="0">
                                          <p:val>
                                            <p:strVal val="ppt_w"/>
                                          </p:val>
                                        </p:tav>
                                        <p:tav tm="100000">
                                          <p:val>
                                            <p:strVal val="ppt_w*0.70"/>
                                          </p:val>
                                        </p:tav>
                                      </p:tavLst>
                                    </p:anim>
                                    <p:anim calcmode="lin" valueType="num">
                                      <p:cBhvr>
                                        <p:cTn id="22" dur="1000"/>
                                        <p:tgtEl>
                                          <p:spTgt spid="10"/>
                                        </p:tgtEl>
                                        <p:attrNameLst>
                                          <p:attrName>ppt_h</p:attrName>
                                        </p:attrNameLst>
                                      </p:cBhvr>
                                      <p:tavLst>
                                        <p:tav tm="0">
                                          <p:val>
                                            <p:strVal val="ppt_h"/>
                                          </p:val>
                                        </p:tav>
                                        <p:tav tm="100000">
                                          <p:val>
                                            <p:strVal val="ppt_h"/>
                                          </p:val>
                                        </p:tav>
                                      </p:tavLst>
                                    </p:anim>
                                    <p:animEffect transition="out" filter="fade">
                                      <p:cBhvr>
                                        <p:cTn id="23" dur="1000"/>
                                        <p:tgtEl>
                                          <p:spTgt spid="10"/>
                                        </p:tgtEl>
                                      </p:cBhvr>
                                    </p:animEffect>
                                    <p:set>
                                      <p:cBhvr>
                                        <p:cTn id="24" dur="1" fill="hold">
                                          <p:stCondLst>
                                            <p:cond delay="99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1" presetClass="exit" presetSubtype="8" fill="hold" nodeType="clickEffect">
                                  <p:stCondLst>
                                    <p:cond delay="0"/>
                                  </p:stCondLst>
                                  <p:childTnLst>
                                    <p:animEffect transition="out" filter="wheel(8)">
                                      <p:cBhvr>
                                        <p:cTn id="28" dur="1000"/>
                                        <p:tgtEl>
                                          <p:spTgt spid="5"/>
                                        </p:tgtEl>
                                      </p:cBhvr>
                                    </p:animEffect>
                                    <p:set>
                                      <p:cBhvr>
                                        <p:cTn id="29" dur="1" fill="hold">
                                          <p:stCondLst>
                                            <p:cond delay="999"/>
                                          </p:stCondLst>
                                        </p:cTn>
                                        <p:tgtEl>
                                          <p:spTgt spid="5"/>
                                        </p:tgtEl>
                                        <p:attrNameLst>
                                          <p:attrName>style.visibility</p:attrName>
                                        </p:attrNameLst>
                                      </p:cBhvr>
                                      <p:to>
                                        <p:strVal val="hidden"/>
                                      </p:to>
                                    </p:set>
                                  </p:childTnLst>
                                </p:cTn>
                              </p:par>
                              <p:par>
                                <p:cTn id="30" presetID="55" presetClass="exit" presetSubtype="0" fill="hold" grpId="0" nodeType="withEffect">
                                  <p:stCondLst>
                                    <p:cond delay="0"/>
                                  </p:stCondLst>
                                  <p:childTnLst>
                                    <p:anim calcmode="lin" valueType="num">
                                      <p:cBhvr>
                                        <p:cTn id="31" dur="1000"/>
                                        <p:tgtEl>
                                          <p:spTgt spid="6"/>
                                        </p:tgtEl>
                                        <p:attrNameLst>
                                          <p:attrName>ppt_w</p:attrName>
                                        </p:attrNameLst>
                                      </p:cBhvr>
                                      <p:tavLst>
                                        <p:tav tm="0">
                                          <p:val>
                                            <p:strVal val="ppt_w"/>
                                          </p:val>
                                        </p:tav>
                                        <p:tav tm="100000">
                                          <p:val>
                                            <p:strVal val="ppt_w*0.70"/>
                                          </p:val>
                                        </p:tav>
                                      </p:tavLst>
                                    </p:anim>
                                    <p:anim calcmode="lin" valueType="num">
                                      <p:cBhvr>
                                        <p:cTn id="32" dur="1000"/>
                                        <p:tgtEl>
                                          <p:spTgt spid="6"/>
                                        </p:tgtEl>
                                        <p:attrNameLst>
                                          <p:attrName>ppt_h</p:attrName>
                                        </p:attrNameLst>
                                      </p:cBhvr>
                                      <p:tavLst>
                                        <p:tav tm="0">
                                          <p:val>
                                            <p:strVal val="ppt_h"/>
                                          </p:val>
                                        </p:tav>
                                        <p:tav tm="100000">
                                          <p:val>
                                            <p:strVal val="ppt_h"/>
                                          </p:val>
                                        </p:tav>
                                      </p:tavLst>
                                    </p:anim>
                                    <p:animEffect transition="out" filter="fade">
                                      <p:cBhvr>
                                        <p:cTn id="33" dur="1000"/>
                                        <p:tgtEl>
                                          <p:spTgt spid="6"/>
                                        </p:tgtEl>
                                      </p:cBhvr>
                                    </p:animEffect>
                                    <p:set>
                                      <p:cBhvr>
                                        <p:cTn id="3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71903"/>
            <a:ext cx="9144000" cy="6096000"/>
          </a:xfrm>
          <a:prstGeom prst="rect">
            <a:avLst/>
          </a:prstGeom>
        </p:spPr>
      </p:pic>
      <p:sp>
        <p:nvSpPr>
          <p:cNvPr id="8" name="TextBox 7"/>
          <p:cNvSpPr txBox="1"/>
          <p:nvPr/>
        </p:nvSpPr>
        <p:spPr>
          <a:xfrm>
            <a:off x="0" y="0"/>
            <a:ext cx="9144000" cy="707886"/>
          </a:xfrm>
          <a:prstGeom prst="rect">
            <a:avLst/>
          </a:prstGeom>
          <a:noFill/>
        </p:spPr>
        <p:txBody>
          <a:bodyPr wrap="square" rtlCol="1">
            <a:spAutoFit/>
          </a:bodyPr>
          <a:lstStyle/>
          <a:p>
            <a:pPr algn="ctr"/>
            <a:r>
              <a:rPr lang="he-IL" sz="2000" b="1" dirty="0" smtClean="0"/>
              <a:t>על אף שחלפו מעל 80 שנה מאז נבנו מתקנים אלה, הרי הם מחזיקים מעמד יפה מאוד עד היום, ולמעט </a:t>
            </a:r>
            <a:r>
              <a:rPr lang="he-IL" sz="2000" b="1" dirty="0" err="1" smtClean="0"/>
              <a:t>הליכלוך</a:t>
            </a:r>
            <a:r>
              <a:rPr lang="he-IL" sz="2000" b="1" dirty="0" smtClean="0"/>
              <a:t> שמזהם אותם הם עושים רושם עז בעוצמתם.</a:t>
            </a:r>
            <a:endParaRPr lang="he-IL" sz="2000" b="1" dirty="0"/>
          </a:p>
        </p:txBody>
      </p:sp>
      <p:sp>
        <p:nvSpPr>
          <p:cNvPr id="5" name="TextBox 4"/>
          <p:cNvSpPr txBox="1"/>
          <p:nvPr/>
        </p:nvSpPr>
        <p:spPr>
          <a:xfrm>
            <a:off x="-1" y="9086"/>
            <a:ext cx="9144000" cy="707886"/>
          </a:xfrm>
          <a:prstGeom prst="rect">
            <a:avLst/>
          </a:prstGeom>
          <a:solidFill>
            <a:schemeClr val="bg2">
              <a:lumMod val="50000"/>
            </a:schemeClr>
          </a:solidFill>
        </p:spPr>
        <p:txBody>
          <a:bodyPr wrap="square" rtlCol="1">
            <a:spAutoFit/>
          </a:bodyPr>
          <a:lstStyle/>
          <a:p>
            <a:pPr algn="ctr"/>
            <a:r>
              <a:rPr lang="he-IL" sz="2000" b="1" dirty="0" smtClean="0"/>
              <a:t>כשעוברים </a:t>
            </a:r>
            <a:r>
              <a:rPr lang="he-IL" sz="2000" b="1" dirty="0" err="1" smtClean="0"/>
              <a:t>לצידו</a:t>
            </a:r>
            <a:r>
              <a:rPr lang="he-IL" sz="2000" b="1" dirty="0" smtClean="0"/>
              <a:t> השני (הדרום-מערבי) של מתחם מפעל המים ניתן לראות את מערך בריכות הבטון ששימשו לניקוי וסינון המים בטרם נכנסו למשאבות בדרכם </a:t>
            </a:r>
            <a:r>
              <a:rPr lang="he-IL" sz="2000" b="1" dirty="0" err="1" smtClean="0"/>
              <a:t>ירושלימה</a:t>
            </a:r>
            <a:r>
              <a:rPr lang="he-IL" sz="2000" b="1" dirty="0" smtClean="0"/>
              <a:t>...</a:t>
            </a:r>
            <a:endParaRPr lang="he-IL" sz="2000" b="1" dirty="0"/>
          </a:p>
        </p:txBody>
      </p:sp>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49502"/>
            <a:ext cx="9144002" cy="6108498"/>
          </a:xfrm>
          <a:prstGeom prst="rect">
            <a:avLst/>
          </a:prstGeom>
        </p:spPr>
      </p:pic>
      <p:sp>
        <p:nvSpPr>
          <p:cNvPr id="2" name="TextBox 1"/>
          <p:cNvSpPr txBox="1"/>
          <p:nvPr/>
        </p:nvSpPr>
        <p:spPr>
          <a:xfrm>
            <a:off x="0" y="27950"/>
            <a:ext cx="9144000" cy="707886"/>
          </a:xfrm>
          <a:prstGeom prst="rect">
            <a:avLst/>
          </a:prstGeom>
          <a:solidFill>
            <a:schemeClr val="bg2">
              <a:lumMod val="50000"/>
            </a:schemeClr>
          </a:solidFill>
        </p:spPr>
        <p:txBody>
          <a:bodyPr wrap="square" rtlCol="1">
            <a:spAutoFit/>
          </a:bodyPr>
          <a:lstStyle/>
          <a:p>
            <a:pPr algn="ctr"/>
            <a:r>
              <a:rPr lang="he-IL" sz="2000" b="1" dirty="0" smtClean="0"/>
              <a:t>סמוך לפינת המצודה הצפון-מזרחית מתבלט מעל פני השטח מבנה בטון בן ארבע קומות, ועל גגו עמדת שמירה עם חלונות ירי צרים, זהו מבנה מפעל המים המנדטורי</a:t>
            </a:r>
            <a:endParaRPr lang="he-IL" sz="2000" b="1" dirty="0"/>
          </a:p>
        </p:txBody>
      </p:sp>
      <p:pic>
        <p:nvPicPr>
          <p:cNvPr id="4" name="תמונה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523" y="731924"/>
            <a:ext cx="7181390" cy="6135980"/>
          </a:xfrm>
          <a:prstGeom prst="rect">
            <a:avLst/>
          </a:prstGeom>
        </p:spPr>
      </p:pic>
      <p:pic>
        <p:nvPicPr>
          <p:cNvPr id="3" name="תמונה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95974"/>
            <a:ext cx="9143999" cy="6162025"/>
          </a:xfrm>
          <a:prstGeom prst="rect">
            <a:avLst/>
          </a:prstGeom>
        </p:spPr>
      </p:pic>
    </p:spTree>
    <p:extLst>
      <p:ext uri="{BB962C8B-B14F-4D97-AF65-F5344CB8AC3E}">
        <p14:creationId xmlns:p14="http://schemas.microsoft.com/office/powerpoint/2010/main" val="12815629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xit" presetSubtype="16" fill="hold" nodeType="clickEffect">
                                  <p:stCondLst>
                                    <p:cond delay="0"/>
                                  </p:stCondLst>
                                  <p:childTnLst>
                                    <p:animEffect transition="out" filter="plus(in)">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3" presetClass="exit" presetSubtype="32" fill="hold" nodeType="clickEffect">
                                  <p:stCondLst>
                                    <p:cond delay="0"/>
                                  </p:stCondLst>
                                  <p:childTnLst>
                                    <p:animEffect transition="out" filter="plus(out)">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par>
                                <p:cTn id="13" presetID="55" presetClass="exit" presetSubtype="0" fill="hold" grpId="0" nodeType="withEffect">
                                  <p:stCondLst>
                                    <p:cond delay="0"/>
                                  </p:stCondLst>
                                  <p:childTnLst>
                                    <p:anim calcmode="lin" valueType="num">
                                      <p:cBhvr>
                                        <p:cTn id="14" dur="1000"/>
                                        <p:tgtEl>
                                          <p:spTgt spid="2"/>
                                        </p:tgtEl>
                                        <p:attrNameLst>
                                          <p:attrName>ppt_w</p:attrName>
                                        </p:attrNameLst>
                                      </p:cBhvr>
                                      <p:tavLst>
                                        <p:tav tm="0">
                                          <p:val>
                                            <p:strVal val="ppt_w"/>
                                          </p:val>
                                        </p:tav>
                                        <p:tav tm="100000">
                                          <p:val>
                                            <p:strVal val="ppt_w*0.70"/>
                                          </p:val>
                                        </p:tav>
                                      </p:tavLst>
                                    </p:anim>
                                    <p:anim calcmode="lin" valueType="num">
                                      <p:cBhvr>
                                        <p:cTn id="15" dur="1000"/>
                                        <p:tgtEl>
                                          <p:spTgt spid="2"/>
                                        </p:tgtEl>
                                        <p:attrNameLst>
                                          <p:attrName>ppt_h</p:attrName>
                                        </p:attrNameLst>
                                      </p:cBhvr>
                                      <p:tavLst>
                                        <p:tav tm="0">
                                          <p:val>
                                            <p:strVal val="ppt_h"/>
                                          </p:val>
                                        </p:tav>
                                        <p:tav tm="100000">
                                          <p:val>
                                            <p:strVal val="ppt_h"/>
                                          </p:val>
                                        </p:tav>
                                      </p:tavLst>
                                    </p:anim>
                                    <p:animEffect transition="out" filter="fade">
                                      <p:cBhvr>
                                        <p:cTn id="16" dur="1000"/>
                                        <p:tgtEl>
                                          <p:spTgt spid="2"/>
                                        </p:tgtEl>
                                      </p:cBhvr>
                                    </p:animEffect>
                                    <p:set>
                                      <p:cBhvr>
                                        <p:cTn id="17" dur="1" fill="hold">
                                          <p:stCondLst>
                                            <p:cond delay="9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3" presetClass="exit" presetSubtype="32" fill="hold" nodeType="clickEffect">
                                  <p:stCondLst>
                                    <p:cond delay="0"/>
                                  </p:stCondLst>
                                  <p:childTnLst>
                                    <p:animEffect transition="out" filter="plus(out)">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par>
                                <p:cTn id="23" presetID="55" presetClass="exit" presetSubtype="0" fill="hold" grpId="0" nodeType="withEffect">
                                  <p:stCondLst>
                                    <p:cond delay="0"/>
                                  </p:stCondLst>
                                  <p:childTnLst>
                                    <p:anim calcmode="lin" valueType="num">
                                      <p:cBhvr>
                                        <p:cTn id="24" dur="1000"/>
                                        <p:tgtEl>
                                          <p:spTgt spid="5"/>
                                        </p:tgtEl>
                                        <p:attrNameLst>
                                          <p:attrName>ppt_w</p:attrName>
                                        </p:attrNameLst>
                                      </p:cBhvr>
                                      <p:tavLst>
                                        <p:tav tm="0">
                                          <p:val>
                                            <p:strVal val="ppt_w"/>
                                          </p:val>
                                        </p:tav>
                                        <p:tav tm="100000">
                                          <p:val>
                                            <p:strVal val="ppt_w*0.70"/>
                                          </p:val>
                                        </p:tav>
                                      </p:tavLst>
                                    </p:anim>
                                    <p:anim calcmode="lin" valueType="num">
                                      <p:cBhvr>
                                        <p:cTn id="25" dur="1000"/>
                                        <p:tgtEl>
                                          <p:spTgt spid="5"/>
                                        </p:tgtEl>
                                        <p:attrNameLst>
                                          <p:attrName>ppt_h</p:attrName>
                                        </p:attrNameLst>
                                      </p:cBhvr>
                                      <p:tavLst>
                                        <p:tav tm="0">
                                          <p:val>
                                            <p:strVal val="ppt_h"/>
                                          </p:val>
                                        </p:tav>
                                        <p:tav tm="100000">
                                          <p:val>
                                            <p:strVal val="ppt_h"/>
                                          </p:val>
                                        </p:tav>
                                      </p:tavLst>
                                    </p:anim>
                                    <p:animEffect transition="out" filter="fade">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73780"/>
            <a:ext cx="9143999" cy="6096000"/>
          </a:xfrm>
          <a:prstGeom prst="rect">
            <a:avLst/>
          </a:prstGeom>
        </p:spPr>
      </p:pic>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1"/>
            <a:ext cx="9143999" cy="6096000"/>
          </a:xfrm>
          <a:prstGeom prst="rect">
            <a:avLst/>
          </a:prstGeom>
        </p:spPr>
      </p:pic>
      <p:pic>
        <p:nvPicPr>
          <p:cNvPr id="8" name="תמונה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750222"/>
            <a:ext cx="9144001" cy="6096000"/>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538" y="1015663"/>
            <a:ext cx="5485401" cy="5842336"/>
          </a:xfrm>
          <a:prstGeom prst="rect">
            <a:avLst/>
          </a:prstGeom>
        </p:spPr>
      </p:pic>
      <p:pic>
        <p:nvPicPr>
          <p:cNvPr id="3" name="תמונה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62000"/>
            <a:ext cx="9143999" cy="6095999"/>
          </a:xfrm>
          <a:prstGeom prst="rect">
            <a:avLst/>
          </a:prstGeom>
        </p:spPr>
      </p:pic>
      <p:sp>
        <p:nvSpPr>
          <p:cNvPr id="2" name="TextBox 1"/>
          <p:cNvSpPr txBox="1"/>
          <p:nvPr/>
        </p:nvSpPr>
        <p:spPr>
          <a:xfrm>
            <a:off x="0" y="0"/>
            <a:ext cx="9144000" cy="1015663"/>
          </a:xfrm>
          <a:prstGeom prst="rect">
            <a:avLst/>
          </a:prstGeom>
          <a:solidFill>
            <a:schemeClr val="bg2">
              <a:lumMod val="50000"/>
            </a:schemeClr>
          </a:solidFill>
        </p:spPr>
        <p:txBody>
          <a:bodyPr wrap="square" rtlCol="1">
            <a:spAutoFit/>
          </a:bodyPr>
          <a:lstStyle/>
          <a:p>
            <a:pPr algn="ctr"/>
            <a:r>
              <a:rPr lang="he-IL" sz="2000" b="1" dirty="0" smtClean="0"/>
              <a:t>מכאן, ממרומי הגבעה יש מבט יפה על האגם המלאכותי שלמרגלותיה, נעשה טיול </a:t>
            </a:r>
          </a:p>
          <a:p>
            <a:pPr algn="ctr"/>
            <a:r>
              <a:rPr lang="he-IL" sz="2000" b="1" dirty="0" smtClean="0"/>
              <a:t>סביבו, נפגוש את השלט היפה (הדומה לאלה שכבר הראינו) וממנו נלמד על דג</a:t>
            </a:r>
          </a:p>
          <a:p>
            <a:pPr algn="ctr"/>
            <a:r>
              <a:rPr lang="he-IL" sz="2000" b="1" dirty="0" smtClean="0"/>
              <a:t>לבנון הירקון שכמעט נכחד, אך ניצל וחי כיום באגם.</a:t>
            </a:r>
            <a:endParaRPr lang="he-IL" sz="2000" b="1" dirty="0"/>
          </a:p>
        </p:txBody>
      </p:sp>
    </p:spTree>
    <p:extLst>
      <p:ext uri="{BB962C8B-B14F-4D97-AF65-F5344CB8AC3E}">
        <p14:creationId xmlns:p14="http://schemas.microsoft.com/office/powerpoint/2010/main" val="18245751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47" presetClass="exit" presetSubtype="0" fill="hold" grpId="0" nodeType="withEffect">
                                  <p:stCondLst>
                                    <p:cond delay="0"/>
                                  </p:stCondLst>
                                  <p:childTnLst>
                                    <p:animEffect transition="out" filter="fade">
                                      <p:cBhvr>
                                        <p:cTn id="16" dur="1000"/>
                                        <p:tgtEl>
                                          <p:spTgt spid="2"/>
                                        </p:tgtEl>
                                      </p:cBhvr>
                                    </p:animEffect>
                                    <p:anim calcmode="lin" valueType="num">
                                      <p:cBhvr>
                                        <p:cTn id="17" dur="1000"/>
                                        <p:tgtEl>
                                          <p:spTgt spid="2"/>
                                        </p:tgtEl>
                                        <p:attrNameLst>
                                          <p:attrName>ppt_x</p:attrName>
                                        </p:attrNameLst>
                                      </p:cBhvr>
                                      <p:tavLst>
                                        <p:tav tm="0">
                                          <p:val>
                                            <p:strVal val="ppt_x"/>
                                          </p:val>
                                        </p:tav>
                                        <p:tav tm="100000">
                                          <p:val>
                                            <p:strVal val="ppt_x"/>
                                          </p:val>
                                        </p:tav>
                                      </p:tavLst>
                                    </p:anim>
                                    <p:anim calcmode="lin" valueType="num">
                                      <p:cBhvr>
                                        <p:cTn id="18" dur="1000"/>
                                        <p:tgtEl>
                                          <p:spTgt spid="2"/>
                                        </p:tgtEl>
                                        <p:attrNameLst>
                                          <p:attrName>ppt_y</p:attrName>
                                        </p:attrNameLst>
                                      </p:cBhvr>
                                      <p:tavLst>
                                        <p:tav tm="0">
                                          <p:val>
                                            <p:strVal val="ppt_y"/>
                                          </p:val>
                                        </p:tav>
                                        <p:tav tm="100000">
                                          <p:val>
                                            <p:strVal val="ppt_y-.1"/>
                                          </p:val>
                                        </p:tav>
                                      </p:tavLst>
                                    </p:anim>
                                    <p:set>
                                      <p:cBhvr>
                                        <p:cTn id="19" dur="1" fill="hold">
                                          <p:stCondLst>
                                            <p:cond delay="999"/>
                                          </p:stCondLst>
                                        </p:cTn>
                                        <p:tgtEl>
                                          <p:spTgt spid="2"/>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par>
                                <p:cTn id="44" presetID="42"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754"/>
            <a:ext cx="9144000" cy="6169221"/>
          </a:xfrm>
          <a:prstGeom prst="rect">
            <a:avLst/>
          </a:prstGeom>
        </p:spPr>
      </p:pic>
      <p:pic>
        <p:nvPicPr>
          <p:cNvPr id="2" name="תמונה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87754"/>
            <a:ext cx="9144000" cy="6170246"/>
          </a:xfrm>
          <a:prstGeom prst="rect">
            <a:avLst/>
          </a:prstGeom>
        </p:spPr>
      </p:pic>
      <p:sp>
        <p:nvSpPr>
          <p:cNvPr id="5" name="TextBox 4"/>
          <p:cNvSpPr txBox="1"/>
          <p:nvPr/>
        </p:nvSpPr>
        <p:spPr>
          <a:xfrm>
            <a:off x="0" y="0"/>
            <a:ext cx="9144000" cy="707886"/>
          </a:xfrm>
          <a:prstGeom prst="rect">
            <a:avLst/>
          </a:prstGeom>
          <a:noFill/>
        </p:spPr>
        <p:txBody>
          <a:bodyPr wrap="square" rtlCol="1">
            <a:spAutoFit/>
          </a:bodyPr>
          <a:lstStyle/>
          <a:p>
            <a:pPr algn="ctr"/>
            <a:r>
              <a:rPr lang="he-IL" sz="2000" b="1" dirty="0" smtClean="0"/>
              <a:t>עוד כמה מבטים על האגם ויושביו, ואנו עוברים אל </a:t>
            </a:r>
            <a:r>
              <a:rPr lang="he-IL" sz="2000" b="1" dirty="0" err="1" smtClean="0"/>
              <a:t>צידו</a:t>
            </a:r>
            <a:r>
              <a:rPr lang="he-IL" sz="2000" b="1" dirty="0" smtClean="0"/>
              <a:t> השני המכוסה בעצי אקליפטוס ענקיים ומתחתם קצת מתקני ילדים, לא מעט שולחנות פיקניק וכירות מנגל פשוטות.</a:t>
            </a:r>
            <a:endParaRPr lang="he-IL" sz="2000" b="1" dirty="0"/>
          </a:p>
        </p:txBody>
      </p:sp>
    </p:spTree>
    <p:extLst>
      <p:ext uri="{BB962C8B-B14F-4D97-AF65-F5344CB8AC3E}">
        <p14:creationId xmlns:p14="http://schemas.microsoft.com/office/powerpoint/2010/main" val="41910598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1000"/>
                                        <p:tgtEl>
                                          <p:spTgt spid="2"/>
                                        </p:tgtEl>
                                        <p:attrNameLst>
                                          <p:attrName>ppt_x</p:attrName>
                                        </p:attrNameLst>
                                      </p:cBhvr>
                                      <p:tavLst>
                                        <p:tav tm="0">
                                          <p:val>
                                            <p:strVal val="ppt_x"/>
                                          </p:val>
                                        </p:tav>
                                        <p:tav tm="100000">
                                          <p:val>
                                            <p:strVal val="ppt_x-ppt_w/2"/>
                                          </p:val>
                                        </p:tav>
                                      </p:tavLst>
                                    </p:anim>
                                    <p:anim calcmode="lin" valueType="num">
                                      <p:cBhvr>
                                        <p:cTn id="7" dur="1000"/>
                                        <p:tgtEl>
                                          <p:spTgt spid="2"/>
                                        </p:tgtEl>
                                        <p:attrNameLst>
                                          <p:attrName>ppt_y</p:attrName>
                                        </p:attrNameLst>
                                      </p:cBhvr>
                                      <p:tavLst>
                                        <p:tav tm="0">
                                          <p:val>
                                            <p:strVal val="ppt_y"/>
                                          </p:val>
                                        </p:tav>
                                        <p:tav tm="100000">
                                          <p:val>
                                            <p:strVal val="ppt_y"/>
                                          </p:val>
                                        </p:tav>
                                      </p:tavLst>
                                    </p:anim>
                                    <p:anim calcmode="lin" valueType="num">
                                      <p:cBhvr>
                                        <p:cTn id="8" dur="1000"/>
                                        <p:tgtEl>
                                          <p:spTgt spid="2"/>
                                        </p:tgtEl>
                                        <p:attrNameLst>
                                          <p:attrName>ppt_w</p:attrName>
                                        </p:attrNameLst>
                                      </p:cBhvr>
                                      <p:tavLst>
                                        <p:tav tm="0">
                                          <p:val>
                                            <p:strVal val="ppt_w"/>
                                          </p:val>
                                        </p:tav>
                                        <p:tav tm="100000">
                                          <p:val>
                                            <p:fltVal val="0"/>
                                          </p:val>
                                        </p:tav>
                                      </p:tavLst>
                                    </p:anim>
                                    <p:anim calcmode="lin" valueType="num">
                                      <p:cBhvr>
                                        <p:cTn id="9" dur="1000"/>
                                        <p:tgtEl>
                                          <p:spTgt spid="2"/>
                                        </p:tgtEl>
                                        <p:attrNameLst>
                                          <p:attrName>ppt_h</p:attrName>
                                        </p:attrNameLst>
                                      </p:cBhvr>
                                      <p:tavLst>
                                        <p:tav tm="0">
                                          <p:val>
                                            <p:strVal val="ppt_h"/>
                                          </p:val>
                                        </p:tav>
                                        <p:tav tm="100000">
                                          <p:val>
                                            <p:strVal val="ppt_h"/>
                                          </p:val>
                                        </p:tav>
                                      </p:tavLst>
                                    </p:anim>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7" presetClass="exit" presetSubtype="2" fill="hold" nodeType="clickEffect">
                                  <p:stCondLst>
                                    <p:cond delay="0"/>
                                  </p:stCondLst>
                                  <p:childTnLst>
                                    <p:anim calcmode="lin" valueType="num">
                                      <p:cBhvr>
                                        <p:cTn id="14" dur="1000"/>
                                        <p:tgtEl>
                                          <p:spTgt spid="4"/>
                                        </p:tgtEl>
                                        <p:attrNameLst>
                                          <p:attrName>ppt_x</p:attrName>
                                        </p:attrNameLst>
                                      </p:cBhvr>
                                      <p:tavLst>
                                        <p:tav tm="0">
                                          <p:val>
                                            <p:strVal val="ppt_x"/>
                                          </p:val>
                                        </p:tav>
                                        <p:tav tm="100000">
                                          <p:val>
                                            <p:strVal val="ppt_x+ppt_w/2"/>
                                          </p:val>
                                        </p:tav>
                                      </p:tavLst>
                                    </p:anim>
                                    <p:anim calcmode="lin" valueType="num">
                                      <p:cBhvr>
                                        <p:cTn id="15" dur="1000"/>
                                        <p:tgtEl>
                                          <p:spTgt spid="4"/>
                                        </p:tgtEl>
                                        <p:attrNameLst>
                                          <p:attrName>ppt_y</p:attrName>
                                        </p:attrNameLst>
                                      </p:cBhvr>
                                      <p:tavLst>
                                        <p:tav tm="0">
                                          <p:val>
                                            <p:strVal val="ppt_y"/>
                                          </p:val>
                                        </p:tav>
                                        <p:tav tm="100000">
                                          <p:val>
                                            <p:strVal val="ppt_y"/>
                                          </p:val>
                                        </p:tav>
                                      </p:tavLst>
                                    </p:anim>
                                    <p:anim calcmode="lin" valueType="num">
                                      <p:cBhvr>
                                        <p:cTn id="16" dur="1000"/>
                                        <p:tgtEl>
                                          <p:spTgt spid="4"/>
                                        </p:tgtEl>
                                        <p:attrNameLst>
                                          <p:attrName>ppt_w</p:attrName>
                                        </p:attrNameLst>
                                      </p:cBhvr>
                                      <p:tavLst>
                                        <p:tav tm="0">
                                          <p:val>
                                            <p:strVal val="ppt_w"/>
                                          </p:val>
                                        </p:tav>
                                        <p:tav tm="100000">
                                          <p:val>
                                            <p:fltVal val="0"/>
                                          </p:val>
                                        </p:tav>
                                      </p:tavLst>
                                    </p:anim>
                                    <p:anim calcmode="lin" valueType="num">
                                      <p:cBhvr>
                                        <p:cTn id="17" dur="1000"/>
                                        <p:tgtEl>
                                          <p:spTgt spid="4"/>
                                        </p:tgtEl>
                                        <p:attrNameLst>
                                          <p:attrName>ppt_h</p:attrName>
                                        </p:attrNameLst>
                                      </p:cBhvr>
                                      <p:tavLst>
                                        <p:tav tm="0">
                                          <p:val>
                                            <p:strVal val="ppt_h"/>
                                          </p:val>
                                        </p:tav>
                                        <p:tav tm="100000">
                                          <p:val>
                                            <p:strVal val="ppt_h"/>
                                          </p:val>
                                        </p:tav>
                                      </p:tavLst>
                                    </p:anim>
                                    <p:set>
                                      <p:cBhvr>
                                        <p:cTn id="1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2" y="0"/>
            <a:ext cx="9118656" cy="6858000"/>
          </a:xfrm>
          <a:prstGeom prst="rect">
            <a:avLst/>
          </a:prstGeom>
        </p:spPr>
      </p:pic>
      <p:sp>
        <p:nvSpPr>
          <p:cNvPr id="3" name="TextBox 2"/>
          <p:cNvSpPr txBox="1"/>
          <p:nvPr/>
        </p:nvSpPr>
        <p:spPr>
          <a:xfrm>
            <a:off x="0" y="0"/>
            <a:ext cx="9144000" cy="1323439"/>
          </a:xfrm>
          <a:prstGeom prst="rect">
            <a:avLst/>
          </a:prstGeom>
          <a:solidFill>
            <a:schemeClr val="bg2">
              <a:lumMod val="50000"/>
            </a:schemeClr>
          </a:solidFill>
        </p:spPr>
        <p:txBody>
          <a:bodyPr wrap="square" rtlCol="1">
            <a:spAutoFit/>
          </a:bodyPr>
          <a:lstStyle/>
          <a:p>
            <a:pPr algn="ctr"/>
            <a:r>
              <a:rPr lang="he-IL" sz="2000" b="1" dirty="0" smtClean="0"/>
              <a:t>בכל מקרה, כפי שנכתב קודם, אפשר להמשיך רגלית לעבר  החלק השני, ולפגוש קודם</a:t>
            </a:r>
          </a:p>
          <a:p>
            <a:pPr algn="ctr"/>
            <a:r>
              <a:rPr lang="he-IL" sz="2000" b="1" dirty="0" smtClean="0"/>
              <a:t>כל את בריכת הנופרים, אותה אני מראה למטה.</a:t>
            </a:r>
          </a:p>
          <a:p>
            <a:pPr algn="ctr"/>
            <a:r>
              <a:rPr lang="he-IL" sz="2000" b="1" dirty="0" smtClean="0"/>
              <a:t>ובהמשך – תצלום פורטרט של נופר צהוב, שגילוי נאות דורש ממני לספר שפרט זה לא צולם בירקון, אלא באתר אחר.</a:t>
            </a:r>
            <a:endParaRPr lang="he-IL" sz="2000" b="1" dirty="0"/>
          </a:p>
        </p:txBody>
      </p:sp>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3439"/>
            <a:ext cx="9144000" cy="5534561"/>
          </a:xfrm>
          <a:prstGeom prst="rect">
            <a:avLst/>
          </a:prstGeom>
        </p:spPr>
      </p:pic>
      <p:sp>
        <p:nvSpPr>
          <p:cNvPr id="2" name="TextBox 1"/>
          <p:cNvSpPr txBox="1"/>
          <p:nvPr/>
        </p:nvSpPr>
        <p:spPr>
          <a:xfrm>
            <a:off x="12672" y="16049"/>
            <a:ext cx="9144000" cy="1631216"/>
          </a:xfrm>
          <a:prstGeom prst="rect">
            <a:avLst/>
          </a:prstGeom>
          <a:solidFill>
            <a:schemeClr val="bg2">
              <a:lumMod val="50000"/>
            </a:schemeClr>
          </a:solidFill>
        </p:spPr>
        <p:txBody>
          <a:bodyPr wrap="square" rtlCol="1">
            <a:spAutoFit/>
          </a:bodyPr>
          <a:lstStyle/>
          <a:p>
            <a:pPr algn="ctr"/>
            <a:r>
              <a:rPr lang="he-IL" sz="2000" b="1" dirty="0" smtClean="0"/>
              <a:t>מכאן אפשר להמשיך ולעלות אל הגבעה השנייה שבה משתרע חלקו השני של הגן </a:t>
            </a:r>
          </a:p>
          <a:p>
            <a:pPr algn="ctr"/>
            <a:r>
              <a:rPr lang="he-IL" sz="2000" b="1" dirty="0" smtClean="0"/>
              <a:t>הלאומי, הנקרא "מקורות הירקון", מן הראוי להדגיש שלחלק הזה ישנה כניסה משל </a:t>
            </a:r>
          </a:p>
          <a:p>
            <a:pPr algn="ctr"/>
            <a:r>
              <a:rPr lang="he-IL" sz="2000" b="1" dirty="0" smtClean="0"/>
              <a:t>עצמו, אליה מגיעים כשנוסעים עם כביש 483 עד מפגשו עם כביש 40, בו פונים ימינה (צפונה) וקצת לפני הכניסה לכפר הבפטיסטים יש פנייה לשער האתר, ואגב – כרטיס הכניסה באחד השערים תקף גם עבור השני.</a:t>
            </a:r>
            <a:endParaRPr lang="he-IL" sz="2000" b="1" dirty="0"/>
          </a:p>
        </p:txBody>
      </p:sp>
    </p:spTree>
    <p:extLst>
      <p:ext uri="{BB962C8B-B14F-4D97-AF65-F5344CB8AC3E}">
        <p14:creationId xmlns:p14="http://schemas.microsoft.com/office/powerpoint/2010/main" val="16072088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7" presetClass="exit" presetSubtype="0" fill="hold" grpId="0" nodeType="clickEffect">
                                  <p:stCondLst>
                                    <p:cond delay="0"/>
                                  </p:stCondLst>
                                  <p:childTnLst>
                                    <p:animEffect transition="out" filter="fade">
                                      <p:cBhvr>
                                        <p:cTn id="20" dur="1000"/>
                                        <p:tgtEl>
                                          <p:spTgt spid="3"/>
                                        </p:tgtEl>
                                      </p:cBhvr>
                                    </p:animEffect>
                                    <p:anim calcmode="lin" valueType="num">
                                      <p:cBhvr>
                                        <p:cTn id="21" dur="1000"/>
                                        <p:tgtEl>
                                          <p:spTgt spid="3"/>
                                        </p:tgtEl>
                                        <p:attrNameLst>
                                          <p:attrName>ppt_x</p:attrName>
                                        </p:attrNameLst>
                                      </p:cBhvr>
                                      <p:tavLst>
                                        <p:tav tm="0">
                                          <p:val>
                                            <p:strVal val="ppt_x"/>
                                          </p:val>
                                        </p:tav>
                                        <p:tav tm="100000">
                                          <p:val>
                                            <p:strVal val="ppt_x"/>
                                          </p:val>
                                        </p:tav>
                                      </p:tavLst>
                                    </p:anim>
                                    <p:anim calcmode="lin" valueType="num">
                                      <p:cBhvr>
                                        <p:cTn id="22" dur="1000"/>
                                        <p:tgtEl>
                                          <p:spTgt spid="3"/>
                                        </p:tgtEl>
                                        <p:attrNameLst>
                                          <p:attrName>ppt_y</p:attrName>
                                        </p:attrNameLst>
                                      </p:cBhvr>
                                      <p:tavLst>
                                        <p:tav tm="0">
                                          <p:val>
                                            <p:strVal val="ppt_y"/>
                                          </p:val>
                                        </p:tav>
                                        <p:tav tm="100000">
                                          <p:val>
                                            <p:strVal val="ppt_y-.1"/>
                                          </p:val>
                                        </p:tav>
                                      </p:tavLst>
                                    </p:anim>
                                    <p:set>
                                      <p:cBhvr>
                                        <p:cTn id="23"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0"/>
            <a:ext cx="9144000" cy="6740307"/>
          </a:xfrm>
          <a:prstGeom prst="rect">
            <a:avLst/>
          </a:prstGeom>
          <a:noFill/>
        </p:spPr>
        <p:txBody>
          <a:bodyPr wrap="square" rtlCol="1">
            <a:spAutoFit/>
          </a:bodyPr>
          <a:lstStyle/>
          <a:p>
            <a:pPr algn="ctr"/>
            <a:r>
              <a:rPr lang="he-IL" sz="2400" b="1" dirty="0" smtClean="0">
                <a:solidFill>
                  <a:srgbClr val="FFFF00"/>
                </a:solidFill>
              </a:rPr>
              <a:t>הירקון ליווה אותי באופן משמעותי לאורך כל שנות ילדותי ונעורי...</a:t>
            </a:r>
          </a:p>
          <a:p>
            <a:pPr algn="ctr"/>
            <a:r>
              <a:rPr lang="he-IL" sz="2400" b="1" dirty="0" smtClean="0">
                <a:solidFill>
                  <a:srgbClr val="FFFF00"/>
                </a:solidFill>
              </a:rPr>
              <a:t>במשך כל שנות ילדותי, ולאורך כל שנות לימודי בבית הספר היסודי, </a:t>
            </a:r>
            <a:r>
              <a:rPr lang="en-US" sz="2400" b="1" dirty="0" smtClean="0">
                <a:solidFill>
                  <a:srgbClr val="FFFF00"/>
                </a:solidFill>
              </a:rPr>
              <a:t/>
            </a:r>
            <a:br>
              <a:rPr lang="en-US" sz="2400" b="1" dirty="0" smtClean="0">
                <a:solidFill>
                  <a:srgbClr val="FFFF00"/>
                </a:solidFill>
              </a:rPr>
            </a:br>
            <a:r>
              <a:rPr lang="he-IL" sz="2400" b="1" dirty="0" smtClean="0">
                <a:solidFill>
                  <a:srgbClr val="FFFF00"/>
                </a:solidFill>
              </a:rPr>
              <a:t>(מ 1940 עד 1948) התגוררה משפחתי ממש על הגבול בין בני ברק לפרדס כץ שמצפונה, כשזו – רובה עדיין פרדס שהולך ונכבש ע"י בניית השכונה החדשה, מעבר לפרדס כץ צפונה זרם הירקון, שאז עוד זרם במלוא עוצמתו, והוא היה "מגרש המשחקים" שלנו מדי שבת וחג כשאנו</a:t>
            </a:r>
          </a:p>
          <a:p>
            <a:pPr algn="ctr"/>
            <a:r>
              <a:rPr lang="he-IL" sz="2400" b="1" dirty="0" smtClean="0">
                <a:solidFill>
                  <a:srgbClr val="FFFF00"/>
                </a:solidFill>
              </a:rPr>
              <a:t>מגיעים לאזור "עשר טחנות" שנמצא במקום שהיום בנוי קניון איילון, </a:t>
            </a:r>
            <a:r>
              <a:rPr lang="en-US" sz="2400" b="1" dirty="0" smtClean="0">
                <a:solidFill>
                  <a:srgbClr val="FFFF00"/>
                </a:solidFill>
              </a:rPr>
              <a:t/>
            </a:r>
            <a:br>
              <a:rPr lang="en-US" sz="2400" b="1" dirty="0" smtClean="0">
                <a:solidFill>
                  <a:srgbClr val="FFFF00"/>
                </a:solidFill>
              </a:rPr>
            </a:br>
            <a:r>
              <a:rPr lang="he-IL" sz="2400" b="1" dirty="0" smtClean="0">
                <a:solidFill>
                  <a:srgbClr val="FFFF00"/>
                </a:solidFill>
              </a:rPr>
              <a:t>ואילו אז היה מקום פראי ונהדר לבלות בו, ועוד נשוב אליו בהמשך.</a:t>
            </a:r>
          </a:p>
          <a:p>
            <a:pPr algn="ctr"/>
            <a:r>
              <a:rPr lang="he-IL" sz="2400" b="1" dirty="0">
                <a:solidFill>
                  <a:srgbClr val="FFFF00"/>
                </a:solidFill>
              </a:rPr>
              <a:t> </a:t>
            </a:r>
            <a:r>
              <a:rPr lang="he-IL" sz="2400" b="1" dirty="0" smtClean="0">
                <a:solidFill>
                  <a:srgbClr val="FFFF00"/>
                </a:solidFill>
              </a:rPr>
              <a:t>ב 1949 חזרנו לתל אביב (בה נולדתי) ואז הובילוני  דרכי הגורל </a:t>
            </a:r>
          </a:p>
          <a:p>
            <a:pPr algn="ctr"/>
            <a:r>
              <a:rPr lang="he-IL" sz="2400" b="1" dirty="0" smtClean="0">
                <a:solidFill>
                  <a:srgbClr val="FFFF00"/>
                </a:solidFill>
              </a:rPr>
              <a:t>להצטרף לקן הימי של השומר הצעיר בת"א, שהיה מסונף לפלוגה</a:t>
            </a:r>
          </a:p>
          <a:p>
            <a:pPr algn="ctr"/>
            <a:r>
              <a:rPr lang="he-IL" sz="2400" b="1" dirty="0" smtClean="0">
                <a:solidFill>
                  <a:srgbClr val="FFFF00"/>
                </a:solidFill>
              </a:rPr>
              <a:t>הימית של הפועל ת"א, שחניכיו  עסקו בימאות, רובה בירקון עצמו,</a:t>
            </a:r>
          </a:p>
          <a:p>
            <a:pPr algn="ctr"/>
            <a:r>
              <a:rPr lang="he-IL" sz="2400" b="1" dirty="0" smtClean="0">
                <a:solidFill>
                  <a:srgbClr val="FFFF00"/>
                </a:solidFill>
              </a:rPr>
              <a:t>ובהמשך – ביציאה לים הפתוח להפלגות לצפון (עד עכו והלאה), ובדרום</a:t>
            </a:r>
          </a:p>
          <a:p>
            <a:pPr algn="ctr"/>
            <a:r>
              <a:rPr lang="he-IL" sz="2400" b="1" dirty="0" smtClean="0">
                <a:solidFill>
                  <a:srgbClr val="FFFF00"/>
                </a:solidFill>
              </a:rPr>
              <a:t>עד חופי אשקלון (שאז </a:t>
            </a:r>
            <a:r>
              <a:rPr lang="he-IL" sz="2400" b="1" dirty="0" err="1" smtClean="0">
                <a:solidFill>
                  <a:srgbClr val="FFFF00"/>
                </a:solidFill>
              </a:rPr>
              <a:t>ניקראה</a:t>
            </a:r>
            <a:r>
              <a:rPr lang="he-IL" sz="2400" b="1" dirty="0" smtClean="0">
                <a:solidFill>
                  <a:srgbClr val="FFFF00"/>
                </a:solidFill>
              </a:rPr>
              <a:t> מג'דל). ה"בילוי" בירקון ובים נמשך</a:t>
            </a:r>
          </a:p>
          <a:p>
            <a:pPr algn="ctr"/>
            <a:r>
              <a:rPr lang="he-IL" sz="2400" b="1" dirty="0" smtClean="0">
                <a:solidFill>
                  <a:srgbClr val="FFFF00"/>
                </a:solidFill>
              </a:rPr>
              <a:t>עד גיוסנו לצבא, </a:t>
            </a:r>
            <a:r>
              <a:rPr lang="he-IL" sz="2400" b="1" dirty="0" err="1" smtClean="0">
                <a:solidFill>
                  <a:srgbClr val="FFFF00"/>
                </a:solidFill>
              </a:rPr>
              <a:t>כשלאחריו</a:t>
            </a:r>
            <a:r>
              <a:rPr lang="he-IL" sz="2400" b="1" dirty="0" smtClean="0">
                <a:solidFill>
                  <a:srgbClr val="FFFF00"/>
                </a:solidFill>
              </a:rPr>
              <a:t> הגענו לקיבוץ "סער" שהוקם כ "קיבוץ</a:t>
            </a:r>
          </a:p>
          <a:p>
            <a:pPr algn="ctr"/>
            <a:r>
              <a:rPr lang="he-IL" sz="2400" b="1" dirty="0" smtClean="0">
                <a:solidFill>
                  <a:srgbClr val="FFFF00"/>
                </a:solidFill>
              </a:rPr>
              <a:t>ימי" (ב 1948) ולאורך שנותיו הראשונות עסק בדייג, כשדייגיו כולם</a:t>
            </a:r>
          </a:p>
          <a:p>
            <a:pPr algn="ctr"/>
            <a:r>
              <a:rPr lang="he-IL" sz="2400" b="1" dirty="0" smtClean="0">
                <a:solidFill>
                  <a:srgbClr val="FFFF00"/>
                </a:solidFill>
              </a:rPr>
              <a:t>קיבלו את הכשרתם הימית בירקון, ובים שבקצהו.</a:t>
            </a:r>
          </a:p>
          <a:p>
            <a:pPr algn="ctr"/>
            <a:r>
              <a:rPr lang="he-IL" sz="2400" b="1" dirty="0" smtClean="0">
                <a:solidFill>
                  <a:srgbClr val="FFFF00"/>
                </a:solidFill>
              </a:rPr>
              <a:t>מאז הגעתי לירקון פעמים רבות במסגרת טיולים ולימודי ידיעת הארץ,</a:t>
            </a:r>
          </a:p>
          <a:p>
            <a:pPr algn="ctr"/>
            <a:r>
              <a:rPr lang="he-IL" sz="2400" b="1" dirty="0" smtClean="0">
                <a:solidFill>
                  <a:srgbClr val="FFFF00"/>
                </a:solidFill>
              </a:rPr>
              <a:t>ועתה, לפתע, נתקפתי בפרץ נוסטלגי לגביו, ויחד נטייל לאורכו...</a:t>
            </a:r>
            <a:endParaRPr lang="he-IL" sz="2400" b="1" dirty="0">
              <a:solidFill>
                <a:srgbClr val="FFFF00"/>
              </a:solidFill>
            </a:endParaRPr>
          </a:p>
        </p:txBody>
      </p:sp>
    </p:spTree>
    <p:extLst>
      <p:ext uri="{BB962C8B-B14F-4D97-AF65-F5344CB8AC3E}">
        <p14:creationId xmlns:p14="http://schemas.microsoft.com/office/powerpoint/2010/main" val="2574480926"/>
      </p:ext>
    </p:extLst>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4801"/>
            <a:ext cx="1725880" cy="2606431"/>
          </a:xfrm>
          <a:prstGeom prst="rect">
            <a:avLst/>
          </a:prstGeom>
        </p:spPr>
      </p:pic>
      <p:sp>
        <p:nvSpPr>
          <p:cNvPr id="6" name="TextBox 5"/>
          <p:cNvSpPr txBox="1"/>
          <p:nvPr/>
        </p:nvSpPr>
        <p:spPr>
          <a:xfrm>
            <a:off x="0" y="2149019"/>
            <a:ext cx="5541030" cy="4708981"/>
          </a:xfrm>
          <a:prstGeom prst="rect">
            <a:avLst/>
          </a:prstGeom>
          <a:solidFill>
            <a:schemeClr val="bg2">
              <a:lumMod val="50000"/>
            </a:schemeClr>
          </a:solidFill>
        </p:spPr>
        <p:txBody>
          <a:bodyPr wrap="square" rtlCol="1">
            <a:spAutoFit/>
          </a:bodyPr>
          <a:lstStyle/>
          <a:p>
            <a:r>
              <a:rPr lang="he-IL" sz="2000" b="1" dirty="0"/>
              <a:t>הכניסה לגן נסגרת שעה לפני השעות הרשומות </a:t>
            </a:r>
            <a:endParaRPr lang="he-IL" sz="2000" dirty="0"/>
          </a:p>
          <a:p>
            <a:pPr algn="ctr"/>
            <a:r>
              <a:rPr lang="he-IL" sz="2000" b="1" dirty="0"/>
              <a:t>אפריל - ספטמבר: </a:t>
            </a:r>
          </a:p>
          <a:p>
            <a:r>
              <a:rPr lang="he-IL" sz="2000" dirty="0"/>
              <a:t>בימי חול ושבת 8:00-17:00 </a:t>
            </a:r>
            <a:br>
              <a:rPr lang="he-IL" sz="2000" dirty="0"/>
            </a:br>
            <a:r>
              <a:rPr lang="he-IL" sz="2000" dirty="0"/>
              <a:t>בימי שישי וערבי חג 8:00-16:00</a:t>
            </a:r>
          </a:p>
          <a:p>
            <a:r>
              <a:rPr lang="he-IL" sz="2000" dirty="0"/>
              <a:t>                              </a:t>
            </a:r>
            <a:r>
              <a:rPr lang="he-IL" sz="2000" b="1" dirty="0" smtClean="0"/>
              <a:t>אוקטובר </a:t>
            </a:r>
            <a:r>
              <a:rPr lang="he-IL" sz="2000" b="1" dirty="0"/>
              <a:t>- מרץ:</a:t>
            </a:r>
          </a:p>
          <a:p>
            <a:r>
              <a:rPr lang="he-IL" sz="2000" dirty="0"/>
              <a:t>בימי חול ושבת 8:00-16:00.</a:t>
            </a:r>
            <a:br>
              <a:rPr lang="he-IL" sz="2000" dirty="0"/>
            </a:br>
            <a:r>
              <a:rPr lang="he-IL" sz="2000" dirty="0"/>
              <a:t>בימי שישי וערבי חג 8:00-15:00</a:t>
            </a:r>
          </a:p>
          <a:p>
            <a:r>
              <a:rPr lang="he-IL" sz="2000" dirty="0"/>
              <a:t> </a:t>
            </a:r>
            <a:r>
              <a:rPr lang="he-IL" dirty="0" smtClean="0"/>
              <a:t>בערב </a:t>
            </a:r>
            <a:r>
              <a:rPr lang="he-IL" dirty="0"/>
              <a:t>ראש השנה, ערב יום כיפור וערב פסח: 8:00 - 13:00</a:t>
            </a:r>
          </a:p>
          <a:p>
            <a:r>
              <a:rPr lang="he-IL" sz="2000" b="1" dirty="0"/>
              <a:t>דרכי התקשרות</a:t>
            </a:r>
          </a:p>
          <a:p>
            <a:r>
              <a:rPr lang="he-IL" sz="2000" b="1" dirty="0"/>
              <a:t>טלפון:</a:t>
            </a:r>
          </a:p>
          <a:p>
            <a:r>
              <a:rPr lang="he-IL" sz="2000" b="1" dirty="0"/>
              <a:t>מתחם </a:t>
            </a:r>
            <a:r>
              <a:rPr lang="he-IL" sz="2000" b="1" dirty="0" err="1"/>
              <a:t>אפק</a:t>
            </a:r>
            <a:r>
              <a:rPr lang="he-IL" sz="2000" b="1" dirty="0"/>
              <a:t>- </a:t>
            </a:r>
            <a:r>
              <a:rPr lang="he-IL" sz="2000" dirty="0"/>
              <a:t>03-9030760</a:t>
            </a:r>
          </a:p>
          <a:p>
            <a:r>
              <a:rPr lang="he-IL" sz="2000" b="1" dirty="0"/>
              <a:t>מקורות הירקון-</a:t>
            </a:r>
            <a:r>
              <a:rPr lang="he-IL" sz="2000" dirty="0"/>
              <a:t> </a:t>
            </a:r>
            <a:r>
              <a:rPr lang="he-IL" sz="2000" dirty="0" smtClean="0"/>
              <a:t>03-9348462</a:t>
            </a:r>
          </a:p>
          <a:p>
            <a:r>
              <a:rPr lang="he-IL" sz="2000" dirty="0" smtClean="0"/>
              <a:t>מחירים:</a:t>
            </a:r>
          </a:p>
          <a:p>
            <a:r>
              <a:rPr lang="he-IL" sz="2000" dirty="0" smtClean="0"/>
              <a:t>מבוגר </a:t>
            </a:r>
            <a:r>
              <a:rPr lang="he-IL" sz="2000" dirty="0"/>
              <a:t>25 ₪, ילד 13 ₪ , הנחה של 50% לאזרח </a:t>
            </a:r>
            <a:r>
              <a:rPr lang="he-IL" sz="2000" dirty="0" smtClean="0"/>
              <a:t> וותיק</a:t>
            </a:r>
            <a:endParaRPr lang="he-IL" sz="2000" dirty="0"/>
          </a:p>
          <a:p>
            <a:r>
              <a:rPr lang="he-IL" sz="2000" dirty="0"/>
              <a:t> </a:t>
            </a:r>
            <a:endParaRPr lang="he-IL" sz="2000" dirty="0">
              <a:effectLst/>
            </a:endParaRPr>
          </a:p>
        </p:txBody>
      </p:sp>
      <p:pic>
        <p:nvPicPr>
          <p:cNvPr id="11" name="תמונה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0"/>
            <a:ext cx="4236720" cy="2209047"/>
          </a:xfrm>
          <a:prstGeom prst="rect">
            <a:avLst/>
          </a:prstGeom>
        </p:spPr>
      </p:pic>
      <p:sp>
        <p:nvSpPr>
          <p:cNvPr id="12" name="TextBox 11"/>
          <p:cNvSpPr txBox="1"/>
          <p:nvPr/>
        </p:nvSpPr>
        <p:spPr>
          <a:xfrm>
            <a:off x="6166338" y="1839715"/>
            <a:ext cx="1656862" cy="369332"/>
          </a:xfrm>
          <a:prstGeom prst="rect">
            <a:avLst/>
          </a:prstGeom>
          <a:noFill/>
        </p:spPr>
        <p:txBody>
          <a:bodyPr wrap="square" rtlCol="1">
            <a:spAutoFit/>
          </a:bodyPr>
          <a:lstStyle/>
          <a:p>
            <a:pPr algn="ctr"/>
            <a:r>
              <a:rPr lang="he-IL" b="1" dirty="0" smtClean="0">
                <a:solidFill>
                  <a:schemeClr val="bg1"/>
                </a:solidFill>
              </a:rPr>
              <a:t>בריכת שכשוך</a:t>
            </a:r>
            <a:endParaRPr lang="he-IL" b="1" dirty="0">
              <a:solidFill>
                <a:schemeClr val="bg1"/>
              </a:solidFill>
            </a:endParaRPr>
          </a:p>
        </p:txBody>
      </p:sp>
      <p:pic>
        <p:nvPicPr>
          <p:cNvPr id="7" name="תמונה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38992"/>
            <a:ext cx="3586480" cy="4907285"/>
          </a:xfrm>
          <a:prstGeom prst="rect">
            <a:avLst/>
          </a:prstGeom>
        </p:spPr>
      </p:pic>
      <p:pic>
        <p:nvPicPr>
          <p:cNvPr id="14" name="תמונה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6480" y="1938992"/>
            <a:ext cx="5542280" cy="4942454"/>
          </a:xfrm>
          <a:prstGeom prst="rect">
            <a:avLst/>
          </a:prstGeom>
        </p:spPr>
      </p:pic>
      <p:sp>
        <p:nvSpPr>
          <p:cNvPr id="2" name="TextBox 1"/>
          <p:cNvSpPr txBox="1"/>
          <p:nvPr/>
        </p:nvSpPr>
        <p:spPr>
          <a:xfrm>
            <a:off x="-15240" y="0"/>
            <a:ext cx="9144000" cy="1938992"/>
          </a:xfrm>
          <a:prstGeom prst="rect">
            <a:avLst/>
          </a:prstGeom>
          <a:solidFill>
            <a:schemeClr val="bg2">
              <a:lumMod val="50000"/>
            </a:schemeClr>
          </a:solidFill>
        </p:spPr>
        <p:txBody>
          <a:bodyPr wrap="square" rtlCol="1">
            <a:spAutoFit/>
          </a:bodyPr>
          <a:lstStyle/>
          <a:p>
            <a:pPr algn="ctr"/>
            <a:r>
              <a:rPr lang="he-IL" sz="2000" b="1" dirty="0" smtClean="0"/>
              <a:t>בחלק זה של הגן הלאומי אין "אטרקציות" בדומה למה שהראיתי עד כה, ובכל זאת </a:t>
            </a:r>
          </a:p>
          <a:p>
            <a:pPr algn="ctr"/>
            <a:r>
              <a:rPr lang="he-IL" sz="2000" b="1" dirty="0" smtClean="0"/>
              <a:t>אערוך על פניו סיבוב מהיר עם </a:t>
            </a:r>
            <a:r>
              <a:rPr lang="he-IL" sz="2000" b="1" dirty="0" err="1" smtClean="0"/>
              <a:t>איזכור</a:t>
            </a:r>
            <a:r>
              <a:rPr lang="he-IL" sz="2000" b="1" dirty="0" smtClean="0"/>
              <a:t> קצר של </a:t>
            </a:r>
            <a:r>
              <a:rPr lang="he-IL" sz="2000" b="1" dirty="0" err="1" smtClean="0"/>
              <a:t>המימצאים</a:t>
            </a:r>
            <a:r>
              <a:rPr lang="he-IL" sz="2000" b="1" dirty="0" smtClean="0"/>
              <a:t>, שכוללים, אגב, גם בריכות שכשוך לימות הקיץ החמים.  אחד מהם הוא ה"פילבוקס" – עמדת שמירה על קו מסילת</a:t>
            </a:r>
          </a:p>
          <a:p>
            <a:pPr algn="ctr"/>
            <a:r>
              <a:rPr lang="he-IL" sz="2000" b="1" dirty="0" smtClean="0"/>
              <a:t>הרכבת העובר בסמוך, ופעיל עד היום.</a:t>
            </a:r>
          </a:p>
          <a:p>
            <a:pPr algn="ctr"/>
            <a:endParaRPr lang="he-IL" sz="2000" b="1" dirty="0"/>
          </a:p>
          <a:p>
            <a:pPr algn="ctr"/>
            <a:endParaRPr lang="he-IL" sz="2000" b="1" dirty="0"/>
          </a:p>
        </p:txBody>
      </p:sp>
      <p:pic>
        <p:nvPicPr>
          <p:cNvPr id="5" name="תמונה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0" y="0"/>
            <a:ext cx="9142750" cy="6905611"/>
          </a:xfrm>
          <a:prstGeom prst="rect">
            <a:avLst/>
          </a:prstGeom>
        </p:spPr>
      </p:pic>
      <p:pic>
        <p:nvPicPr>
          <p:cNvPr id="3" name="תמונה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 y="1240403"/>
            <a:ext cx="9159240" cy="5696295"/>
          </a:xfrm>
          <a:prstGeom prst="rect">
            <a:avLst/>
          </a:prstGeom>
        </p:spPr>
      </p:pic>
      <p:sp>
        <p:nvSpPr>
          <p:cNvPr id="4" name="TextBox 3"/>
          <p:cNvSpPr txBox="1"/>
          <p:nvPr/>
        </p:nvSpPr>
        <p:spPr>
          <a:xfrm>
            <a:off x="-23485" y="-6817"/>
            <a:ext cx="9175730" cy="1323439"/>
          </a:xfrm>
          <a:prstGeom prst="rect">
            <a:avLst/>
          </a:prstGeom>
          <a:solidFill>
            <a:schemeClr val="bg2">
              <a:lumMod val="50000"/>
            </a:schemeClr>
          </a:solidFill>
        </p:spPr>
        <p:txBody>
          <a:bodyPr wrap="square" rtlCol="1">
            <a:spAutoFit/>
          </a:bodyPr>
          <a:lstStyle/>
          <a:p>
            <a:pPr algn="ctr"/>
            <a:r>
              <a:rPr lang="he-IL" sz="2000" b="1" dirty="0" smtClean="0"/>
              <a:t>בתחומי האתר נמצאים שרידי טחנת הקמח "אל </a:t>
            </a:r>
            <a:r>
              <a:rPr lang="he-IL" sz="2000" b="1" dirty="0" err="1" smtClean="0"/>
              <a:t>מיר</a:t>
            </a:r>
            <a:r>
              <a:rPr lang="he-IL" sz="2000" b="1" dirty="0" smtClean="0"/>
              <a:t>", ששמה נגזר משמו של הכפר הערבי שהיה באזור עד מלחמת העצמאות. זו כנראה הטחנה הגדולה מבין חמש </a:t>
            </a:r>
          </a:p>
          <a:p>
            <a:pPr algn="ctr"/>
            <a:r>
              <a:rPr lang="he-IL" sz="2000" b="1" dirty="0" smtClean="0"/>
              <a:t>הטחנות שפעלו לאורך הירקון (ואת חלקן עוד נפגוש בהמשך) והופעלו בה 13 זוגות</a:t>
            </a:r>
          </a:p>
          <a:p>
            <a:pPr algn="ctr"/>
            <a:r>
              <a:rPr lang="he-IL" sz="2000" b="1" dirty="0" smtClean="0"/>
              <a:t>של אבני ריחיים, היא פעלה מאז התק' הרומית ועד סוף המאה ה 19 (כ 2000 שנה!!!).</a:t>
            </a:r>
            <a:endParaRPr lang="he-IL" sz="2000" b="1" dirty="0"/>
          </a:p>
        </p:txBody>
      </p:sp>
    </p:spTree>
    <p:extLst>
      <p:ext uri="{BB962C8B-B14F-4D97-AF65-F5344CB8AC3E}">
        <p14:creationId xmlns:p14="http://schemas.microsoft.com/office/powerpoint/2010/main" val="17603195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par>
                                <p:cTn id="10" presetID="47" presetClass="exit" presetSubtype="0" fill="hold" grpId="0" nodeType="with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0" presetClass="exit" presetSubtype="0" fill="hold" nodeType="clickEffect">
                                  <p:stCondLst>
                                    <p:cond delay="0"/>
                                  </p:stCondLst>
                                  <p:childTnLst>
                                    <p:animEffect transition="out" filter="wedg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xit" presetSubtype="8" fill="hold" nodeType="clickEffect">
                                  <p:stCondLst>
                                    <p:cond delay="0"/>
                                  </p:stCondLst>
                                  <p:childTnLst>
                                    <p:anim calcmode="lin" valueType="num">
                                      <p:cBhvr additive="base">
                                        <p:cTn id="23" dur="1000"/>
                                        <p:tgtEl>
                                          <p:spTgt spid="7"/>
                                        </p:tgtEl>
                                        <p:attrNameLst>
                                          <p:attrName>ppt_x</p:attrName>
                                        </p:attrNameLst>
                                      </p:cBhvr>
                                      <p:tavLst>
                                        <p:tav tm="0">
                                          <p:val>
                                            <p:strVal val="#ppt_x"/>
                                          </p:val>
                                        </p:tav>
                                        <p:tav tm="100000">
                                          <p:val>
                                            <p:strVal val="#ppt_x-#ppt_w*1.125000"/>
                                          </p:val>
                                        </p:tav>
                                      </p:tavLst>
                                    </p:anim>
                                    <p:animEffect transition="out" filter="wipe(left)">
                                      <p:cBhvr>
                                        <p:cTn id="24" dur="1000"/>
                                        <p:tgtEl>
                                          <p:spTgt spid="7"/>
                                        </p:tgtEl>
                                      </p:cBhvr>
                                    </p:animEffect>
                                    <p:set>
                                      <p:cBhvr>
                                        <p:cTn id="25" dur="1" fill="hold">
                                          <p:stCondLst>
                                            <p:cond delay="999"/>
                                          </p:stCondLst>
                                        </p:cTn>
                                        <p:tgtEl>
                                          <p:spTgt spid="7"/>
                                        </p:tgtEl>
                                        <p:attrNameLst>
                                          <p:attrName>style.visibility</p:attrName>
                                        </p:attrNameLst>
                                      </p:cBhvr>
                                      <p:to>
                                        <p:strVal val="hidden"/>
                                      </p:to>
                                    </p:set>
                                  </p:childTnLst>
                                </p:cTn>
                              </p:par>
                              <p:par>
                                <p:cTn id="26" presetID="12" presetClass="exit" presetSubtype="2" fill="hold" nodeType="withEffect">
                                  <p:stCondLst>
                                    <p:cond delay="0"/>
                                  </p:stCondLst>
                                  <p:childTnLst>
                                    <p:anim calcmode="lin" valueType="num">
                                      <p:cBhvr additive="base">
                                        <p:cTn id="27" dur="1000"/>
                                        <p:tgtEl>
                                          <p:spTgt spid="14"/>
                                        </p:tgtEl>
                                        <p:attrNameLst>
                                          <p:attrName>ppt_x</p:attrName>
                                        </p:attrNameLst>
                                      </p:cBhvr>
                                      <p:tavLst>
                                        <p:tav tm="0">
                                          <p:val>
                                            <p:strVal val="#ppt_x"/>
                                          </p:val>
                                        </p:tav>
                                        <p:tav tm="100000">
                                          <p:val>
                                            <p:strVal val="#ppt_x+#ppt_w*1.125000"/>
                                          </p:val>
                                        </p:tav>
                                      </p:tavLst>
                                    </p:anim>
                                    <p:animEffect transition="out" filter="wipe(right)">
                                      <p:cBhvr>
                                        <p:cTn id="28" dur="1000"/>
                                        <p:tgtEl>
                                          <p:spTgt spid="14"/>
                                        </p:tgtEl>
                                      </p:cBhvr>
                                    </p:animEffect>
                                    <p:set>
                                      <p:cBhvr>
                                        <p:cTn id="29" dur="1" fill="hold">
                                          <p:stCondLst>
                                            <p:cond delay="999"/>
                                          </p:stCondLst>
                                        </p:cTn>
                                        <p:tgtEl>
                                          <p:spTgt spid="14"/>
                                        </p:tgtEl>
                                        <p:attrNameLst>
                                          <p:attrName>style.visibility</p:attrName>
                                        </p:attrNameLst>
                                      </p:cBhvr>
                                      <p:to>
                                        <p:strVal val="hidden"/>
                                      </p:to>
                                    </p:set>
                                  </p:childTnLst>
                                </p:cTn>
                              </p:par>
                              <p:par>
                                <p:cTn id="30" presetID="47" presetClass="exit" presetSubtype="0" fill="hold" grpId="0" nodeType="withEffect">
                                  <p:stCondLst>
                                    <p:cond delay="0"/>
                                  </p:stCondLst>
                                  <p:childTnLst>
                                    <p:animEffect transition="out" filter="fade">
                                      <p:cBhvr>
                                        <p:cTn id="31" dur="1000"/>
                                        <p:tgtEl>
                                          <p:spTgt spid="2"/>
                                        </p:tgtEl>
                                      </p:cBhvr>
                                    </p:animEffect>
                                    <p:anim calcmode="lin" valueType="num">
                                      <p:cBhvr>
                                        <p:cTn id="32" dur="1000"/>
                                        <p:tgtEl>
                                          <p:spTgt spid="2"/>
                                        </p:tgtEl>
                                        <p:attrNameLst>
                                          <p:attrName>ppt_x</p:attrName>
                                        </p:attrNameLst>
                                      </p:cBhvr>
                                      <p:tavLst>
                                        <p:tav tm="0">
                                          <p:val>
                                            <p:strVal val="ppt_x"/>
                                          </p:val>
                                        </p:tav>
                                        <p:tav tm="100000">
                                          <p:val>
                                            <p:strVal val="ppt_x"/>
                                          </p:val>
                                        </p:tav>
                                      </p:tavLst>
                                    </p:anim>
                                    <p:anim calcmode="lin" valueType="num">
                                      <p:cBhvr>
                                        <p:cTn id="33" dur="1000"/>
                                        <p:tgtEl>
                                          <p:spTgt spid="2"/>
                                        </p:tgtEl>
                                        <p:attrNameLst>
                                          <p:attrName>ppt_y</p:attrName>
                                        </p:attrNameLst>
                                      </p:cBhvr>
                                      <p:tavLst>
                                        <p:tav tm="0">
                                          <p:val>
                                            <p:strVal val="ppt_y"/>
                                          </p:val>
                                        </p:tav>
                                        <p:tav tm="100000">
                                          <p:val>
                                            <p:strVal val="ppt_y-.1"/>
                                          </p:val>
                                        </p:tav>
                                      </p:tavLst>
                                    </p:anim>
                                    <p:set>
                                      <p:cBhvr>
                                        <p:cTn id="34"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67" y="969669"/>
            <a:ext cx="9143999" cy="5143500"/>
          </a:xfrm>
          <a:prstGeom prst="rect">
            <a:avLst/>
          </a:prstGeom>
        </p:spPr>
      </p:pic>
      <p:sp>
        <p:nvSpPr>
          <p:cNvPr id="4" name="TextBox 3"/>
          <p:cNvSpPr txBox="1"/>
          <p:nvPr/>
        </p:nvSpPr>
        <p:spPr>
          <a:xfrm>
            <a:off x="0" y="0"/>
            <a:ext cx="9143999" cy="3170099"/>
          </a:xfrm>
          <a:prstGeom prst="rect">
            <a:avLst/>
          </a:prstGeom>
          <a:solidFill>
            <a:schemeClr val="bg2">
              <a:lumMod val="50000"/>
            </a:schemeClr>
          </a:solidFill>
        </p:spPr>
        <p:txBody>
          <a:bodyPr wrap="square" rtlCol="1">
            <a:spAutoFit/>
          </a:bodyPr>
          <a:lstStyle/>
          <a:p>
            <a:pPr algn="ctr"/>
            <a:r>
              <a:rPr lang="he-IL" sz="2000" b="1" dirty="0">
                <a:solidFill>
                  <a:srgbClr val="FFFF00"/>
                </a:solidFill>
              </a:rPr>
              <a:t>בית הבטון </a:t>
            </a:r>
            <a:r>
              <a:rPr lang="he-IL" sz="2000" b="1" dirty="0"/>
              <a:t>– הבניין, בין שתי הקומות, היה תחנת השאיבה של חברת ההשקיה "פלשתינה", חברה שהוקמה בידי בצלאל יפה. בצלאל יפה הקים את החברה לאחר שהתחייב לשאוב מים מהירקון ולספקם לכל פרדס בפתח תקווה. באותם ימים התגורר במושבה האדריכל דניאל ליכטנשטיין. הוא חיפש הזדמנות לבנות בבטון – חומר בנייה שטרם נעשה בו שימוש בארץ ישראל וכך נבנה מבנה הבטון הראשון בארץ, ליתר דיוק קומתו הראשונה נבנתה </a:t>
            </a:r>
            <a:r>
              <a:rPr lang="he-IL" sz="2000" b="1" dirty="0" smtClean="0"/>
              <a:t>מבטון, והוא </a:t>
            </a:r>
            <a:r>
              <a:rPr lang="he-IL" sz="2000" b="1" dirty="0"/>
              <a:t>בנוי בסגנון ארץ ישראלי המזכיר את מבנה גימנסיה הרצליה. הוא נחנך ב-1912. למקום הובא מנוע גז שנקנה מן היקב בראשון לציון. חידוש נוסף בארץ היה מנוע דיזל, בעל 50-75 כוחות סוס, שהובא ארצה בידי ד. שיפריס איש </a:t>
            </a:r>
            <a:endParaRPr lang="he-IL" sz="2000" b="1" dirty="0" smtClean="0"/>
          </a:p>
          <a:p>
            <a:pPr algn="ctr"/>
            <a:r>
              <a:rPr lang="he-IL" sz="2000" b="1" dirty="0" smtClean="0"/>
              <a:t>עין </a:t>
            </a:r>
            <a:r>
              <a:rPr lang="he-IL" sz="2000" b="1" dirty="0"/>
              <a:t>גנים, מעובדיו הראשונים של המפעל. איתרע מזלו של המפעל וכ-40 יום לאחר הפעלתו פרצה מלחמת העולם ה-1, הנפט הגולמי נעלם משוקי הארץ והמנוע נדם.</a:t>
            </a:r>
          </a:p>
        </p:txBody>
      </p:sp>
      <p:sp>
        <p:nvSpPr>
          <p:cNvPr id="2" name="TextBox 1"/>
          <p:cNvSpPr txBox="1"/>
          <p:nvPr/>
        </p:nvSpPr>
        <p:spPr>
          <a:xfrm>
            <a:off x="-24067" y="-1"/>
            <a:ext cx="9144000" cy="3170099"/>
          </a:xfrm>
          <a:prstGeom prst="rect">
            <a:avLst/>
          </a:prstGeom>
          <a:solidFill>
            <a:schemeClr val="bg2">
              <a:lumMod val="50000"/>
            </a:schemeClr>
          </a:solidFill>
        </p:spPr>
        <p:txBody>
          <a:bodyPr wrap="square" rtlCol="1">
            <a:spAutoFit/>
          </a:bodyPr>
          <a:lstStyle/>
          <a:p>
            <a:pPr algn="ctr"/>
            <a:r>
              <a:rPr lang="he-IL" sz="2000" b="1" dirty="0" smtClean="0"/>
              <a:t>יש באתר עוד כמה דברים שוליים, אך אני אדלג עליהם, כי את העיקר – ראינו!</a:t>
            </a:r>
          </a:p>
          <a:p>
            <a:pPr algn="ctr"/>
            <a:r>
              <a:rPr lang="he-IL" sz="2000" b="1" dirty="0" smtClean="0">
                <a:solidFill>
                  <a:srgbClr val="FFFF00"/>
                </a:solidFill>
              </a:rPr>
              <a:t>סיימנו  את ביקורנו בגן לאומי "מקורות הירקון". </a:t>
            </a:r>
            <a:r>
              <a:rPr lang="he-IL" sz="2000" b="1" dirty="0" smtClean="0"/>
              <a:t>מי שהיגיע הנה מחלקו הראשון של האתר, מ"תל </a:t>
            </a:r>
            <a:r>
              <a:rPr lang="he-IL" sz="2000" b="1" dirty="0" err="1" smtClean="0"/>
              <a:t>אפק</a:t>
            </a:r>
            <a:r>
              <a:rPr lang="he-IL" sz="2000" b="1" dirty="0" smtClean="0"/>
              <a:t>", והשאיר שם את מכוניתו יחזור אליה בדרך בה היגיע הנה, ומי שהיגיע עם מכוניתו לכאן, יחבור </a:t>
            </a:r>
            <a:r>
              <a:rPr lang="he-IL" sz="2000" b="1" dirty="0" err="1" smtClean="0"/>
              <a:t>עימה</a:t>
            </a:r>
            <a:r>
              <a:rPr lang="he-IL" sz="2000" b="1" dirty="0" smtClean="0"/>
              <a:t> וייצא מתחומי האתר, אך בשני המקרים אני </a:t>
            </a:r>
          </a:p>
          <a:p>
            <a:pPr algn="ctr"/>
            <a:r>
              <a:rPr lang="he-IL" sz="2000" b="1" dirty="0" smtClean="0"/>
              <a:t>מציע לא לפספס ביקור באתר נוסף, סמוך מאוד לפינת הגדר הצפון-מזרחית של כפר </a:t>
            </a:r>
          </a:p>
          <a:p>
            <a:pPr algn="ctr"/>
            <a:r>
              <a:rPr lang="he-IL" sz="2000" b="1" dirty="0" smtClean="0"/>
              <a:t>הבפטיסטים, שאנחנו נמצאים ממש בכניסה אליו </a:t>
            </a:r>
            <a:r>
              <a:rPr lang="he-IL" sz="2000" b="1" dirty="0" err="1" smtClean="0"/>
              <a:t>בסימטא</a:t>
            </a:r>
            <a:r>
              <a:rPr lang="he-IL" sz="2000" b="1" dirty="0" smtClean="0"/>
              <a:t> מכביש 40, כפי שהוסבר</a:t>
            </a:r>
          </a:p>
          <a:p>
            <a:pPr algn="ctr"/>
            <a:r>
              <a:rPr lang="he-IL" sz="2000" b="1" dirty="0" smtClean="0"/>
              <a:t>באחת השקופיות הקודמות, בשני המקרים חולפים ע"פ הכניסה לכפר ונוסעים צפונה</a:t>
            </a:r>
          </a:p>
          <a:p>
            <a:pPr algn="ctr"/>
            <a:r>
              <a:rPr lang="he-IL" sz="2000" b="1" dirty="0" smtClean="0"/>
              <a:t> עד פינת הגדר שלו, שם יש להחנות את הרכב וללכת ברגל לאורך הגדר, עד מפגש עם</a:t>
            </a:r>
          </a:p>
          <a:p>
            <a:pPr algn="ctr"/>
            <a:r>
              <a:rPr lang="he-IL" sz="2000" b="1" dirty="0" smtClean="0"/>
              <a:t>ערוץ הירקון, פונים </a:t>
            </a:r>
            <a:r>
              <a:rPr lang="he-IL" sz="2000" b="1" dirty="0" err="1" smtClean="0"/>
              <a:t>איתו</a:t>
            </a:r>
            <a:r>
              <a:rPr lang="he-IL" sz="2000" b="1" dirty="0" smtClean="0"/>
              <a:t> שמאלה והולכים </a:t>
            </a:r>
            <a:r>
              <a:rPr lang="he-IL" sz="2000" b="1" dirty="0" err="1" smtClean="0"/>
              <a:t>לצידו</a:t>
            </a:r>
            <a:r>
              <a:rPr lang="he-IL" sz="2000" b="1" dirty="0" smtClean="0"/>
              <a:t> עד "</a:t>
            </a:r>
            <a:r>
              <a:rPr lang="he-IL" sz="2000" b="1" u="sng" dirty="0" smtClean="0"/>
              <a:t>בית הבטון</a:t>
            </a:r>
            <a:r>
              <a:rPr lang="he-IL" sz="2000" b="1" dirty="0" smtClean="0"/>
              <a:t>" (מהלך רגלי של</a:t>
            </a:r>
          </a:p>
          <a:p>
            <a:pPr algn="ctr"/>
            <a:r>
              <a:rPr lang="he-IL" sz="2000" b="1" dirty="0" smtClean="0"/>
              <a:t>כ 900 מטר, כפי שמופיע על שלט </a:t>
            </a:r>
            <a:r>
              <a:rPr lang="he-IL" sz="2000" b="1" dirty="0" err="1" smtClean="0"/>
              <a:t>ההפנייה</a:t>
            </a:r>
            <a:r>
              <a:rPr lang="he-IL" sz="2000" b="1" dirty="0" smtClean="0"/>
              <a:t> הניצב במקום בו </a:t>
            </a:r>
            <a:r>
              <a:rPr lang="he-IL" sz="2000" b="1" dirty="0" err="1" smtClean="0"/>
              <a:t>החננו</a:t>
            </a:r>
            <a:r>
              <a:rPr lang="he-IL" sz="2000" b="1" dirty="0" smtClean="0"/>
              <a:t> את </a:t>
            </a:r>
            <a:r>
              <a:rPr lang="he-IL" sz="2000" b="1" dirty="0" err="1" smtClean="0"/>
              <a:t>ריכבנו</a:t>
            </a:r>
            <a:r>
              <a:rPr lang="he-IL" sz="2000" b="1" dirty="0" smtClean="0"/>
              <a:t>).</a:t>
            </a:r>
            <a:endParaRPr lang="he-IL" sz="2000" b="1" dirty="0"/>
          </a:p>
        </p:txBody>
      </p:sp>
    </p:spTree>
    <p:extLst>
      <p:ext uri="{BB962C8B-B14F-4D97-AF65-F5344CB8AC3E}">
        <p14:creationId xmlns:p14="http://schemas.microsoft.com/office/powerpoint/2010/main" val="13353191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xit" presetSubtype="37" fill="hold" grpId="0" nodeType="clickEffect">
                                  <p:stCondLst>
                                    <p:cond delay="0"/>
                                  </p:stCondLst>
                                  <p:childTnLst>
                                    <p:animEffect transition="out" filter="barn(outVertical)">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437662"/>
            <a:ext cx="9144001" cy="5963138"/>
          </a:xfrm>
          <a:prstGeom prst="rect">
            <a:avLst/>
          </a:prstGeom>
        </p:spPr>
      </p:pic>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511429"/>
            <a:ext cx="9155660" cy="5889371"/>
          </a:xfrm>
          <a:prstGeom prst="rect">
            <a:avLst/>
          </a:prstGeom>
        </p:spPr>
      </p:pic>
      <p:pic>
        <p:nvPicPr>
          <p:cNvPr id="4" name="תמונה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9" y="1090807"/>
            <a:ext cx="9144000" cy="5187816"/>
          </a:xfrm>
          <a:prstGeom prst="rect">
            <a:avLst/>
          </a:prstGeom>
        </p:spPr>
      </p:pic>
      <p:sp>
        <p:nvSpPr>
          <p:cNvPr id="6" name="TextBox 5"/>
          <p:cNvSpPr txBox="1"/>
          <p:nvPr/>
        </p:nvSpPr>
        <p:spPr>
          <a:xfrm>
            <a:off x="0" y="111318"/>
            <a:ext cx="9144000" cy="400110"/>
          </a:xfrm>
          <a:prstGeom prst="rect">
            <a:avLst/>
          </a:prstGeom>
          <a:solidFill>
            <a:schemeClr val="bg2">
              <a:lumMod val="50000"/>
            </a:schemeClr>
          </a:solidFill>
        </p:spPr>
        <p:txBody>
          <a:bodyPr wrap="square" rtlCol="1">
            <a:spAutoFit/>
          </a:bodyPr>
          <a:lstStyle/>
          <a:p>
            <a:pPr algn="ctr"/>
            <a:r>
              <a:rPr lang="he-IL" sz="2000" b="1" dirty="0" smtClean="0"/>
              <a:t>השילוט במקום חנייתנו, והמפנה אותנו לבית הבטון ונפתול הנחל.</a:t>
            </a:r>
            <a:endParaRPr lang="he-IL" sz="2000" b="1" dirty="0"/>
          </a:p>
        </p:txBody>
      </p:sp>
      <p:sp>
        <p:nvSpPr>
          <p:cNvPr id="7" name="TextBox 6"/>
          <p:cNvSpPr txBox="1"/>
          <p:nvPr/>
        </p:nvSpPr>
        <p:spPr>
          <a:xfrm>
            <a:off x="1880486" y="2188559"/>
            <a:ext cx="1129084" cy="381663"/>
          </a:xfrm>
          <a:prstGeom prst="rect">
            <a:avLst/>
          </a:prstGeom>
          <a:noFill/>
        </p:spPr>
        <p:txBody>
          <a:bodyPr wrap="square" rtlCol="1">
            <a:spAutoFit/>
          </a:bodyPr>
          <a:lstStyle/>
          <a:p>
            <a:r>
              <a:rPr lang="he-IL" b="1" dirty="0" smtClean="0">
                <a:solidFill>
                  <a:schemeClr val="bg1"/>
                </a:solidFill>
              </a:rPr>
              <a:t>900 מטר.</a:t>
            </a:r>
            <a:endParaRPr lang="he-IL" b="1" dirty="0">
              <a:solidFill>
                <a:schemeClr val="bg1"/>
              </a:solidFill>
            </a:endParaRPr>
          </a:p>
        </p:txBody>
      </p:sp>
      <p:sp>
        <p:nvSpPr>
          <p:cNvPr id="8" name="TextBox 7"/>
          <p:cNvSpPr txBox="1"/>
          <p:nvPr/>
        </p:nvSpPr>
        <p:spPr>
          <a:xfrm>
            <a:off x="1300651" y="3870424"/>
            <a:ext cx="1184745" cy="369332"/>
          </a:xfrm>
          <a:prstGeom prst="rect">
            <a:avLst/>
          </a:prstGeom>
          <a:noFill/>
        </p:spPr>
        <p:txBody>
          <a:bodyPr wrap="square" rtlCol="1">
            <a:spAutoFit/>
          </a:bodyPr>
          <a:lstStyle/>
          <a:p>
            <a:r>
              <a:rPr lang="he-IL" b="1" dirty="0" smtClean="0">
                <a:solidFill>
                  <a:schemeClr val="bg1"/>
                </a:solidFill>
              </a:rPr>
              <a:t>1.1 ק"מ</a:t>
            </a:r>
            <a:endParaRPr lang="he-IL" b="1" dirty="0">
              <a:solidFill>
                <a:schemeClr val="bg1"/>
              </a:solidFill>
            </a:endParaRPr>
          </a:p>
        </p:txBody>
      </p:sp>
      <p:pic>
        <p:nvPicPr>
          <p:cNvPr id="3" name="תמונה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50277"/>
            <a:ext cx="9143999" cy="5722249"/>
          </a:xfrm>
          <a:prstGeom prst="rect">
            <a:avLst/>
          </a:prstGeom>
        </p:spPr>
      </p:pic>
      <p:sp>
        <p:nvSpPr>
          <p:cNvPr id="5" name="TextBox 4"/>
          <p:cNvSpPr txBox="1"/>
          <p:nvPr/>
        </p:nvSpPr>
        <p:spPr>
          <a:xfrm>
            <a:off x="-11661" y="-30480"/>
            <a:ext cx="9155661" cy="7017306"/>
          </a:xfrm>
          <a:prstGeom prst="rect">
            <a:avLst/>
          </a:prstGeom>
          <a:solidFill>
            <a:schemeClr val="bg2">
              <a:lumMod val="50000"/>
            </a:schemeClr>
          </a:solidFill>
        </p:spPr>
        <p:txBody>
          <a:bodyPr wrap="square" rtlCol="1">
            <a:spAutoFit/>
          </a:bodyPr>
          <a:lstStyle/>
          <a:p>
            <a:endParaRPr lang="he-IL" sz="2400" b="1" dirty="0" smtClean="0">
              <a:hlinkClick r:id="rId6"/>
            </a:endParaRPr>
          </a:p>
          <a:p>
            <a:r>
              <a:rPr lang="he-IL" sz="2400" b="1" dirty="0" smtClean="0">
                <a:hlinkClick r:id="rId6"/>
              </a:rPr>
              <a:t>"</a:t>
            </a:r>
            <a:r>
              <a:rPr lang="he-IL" sz="2400" b="1" dirty="0">
                <a:hlinkClick r:id="rId6"/>
              </a:rPr>
              <a:t>איש הבטון" "אבו </a:t>
            </a:r>
            <a:r>
              <a:rPr lang="he-IL" sz="2400" b="1" dirty="0" err="1">
                <a:hlinkClick r:id="rId6"/>
              </a:rPr>
              <a:t>סמנטה</a:t>
            </a:r>
            <a:r>
              <a:rPr lang="he-IL" sz="2400" b="1" dirty="0">
                <a:hlinkClick r:id="rId6"/>
              </a:rPr>
              <a:t>" דניאל </a:t>
            </a:r>
            <a:r>
              <a:rPr lang="he-IL" sz="2400" b="1" dirty="0" smtClean="0">
                <a:hlinkClick r:id="rId6"/>
              </a:rPr>
              <a:t>ליכטנשטיין</a:t>
            </a:r>
            <a:endParaRPr lang="he-IL" sz="2400" b="1" dirty="0"/>
          </a:p>
          <a:p>
            <a:endParaRPr lang="en-US" sz="2400" dirty="0"/>
          </a:p>
          <a:p>
            <a:r>
              <a:rPr lang="he-IL" sz="2000" b="1" dirty="0"/>
              <a:t>פורסם ב- </a:t>
            </a:r>
            <a:r>
              <a:rPr lang="he-IL" sz="2000" b="1" u="sng" dirty="0">
                <a:hlinkClick r:id="rId6" tooltip="7:41 am"/>
              </a:rPr>
              <a:t>יוני 11, 2014</a:t>
            </a:r>
            <a:r>
              <a:rPr lang="he-IL" sz="2000" b="1" dirty="0"/>
              <a:t> מאת </a:t>
            </a:r>
            <a:r>
              <a:rPr lang="he-IL" sz="2000" b="1" u="sng" dirty="0">
                <a:hlinkClick r:id="rId7" tooltip="הצגת הפוסטים של הארכיון לתולדות פתח תקוה ע&quot;ש עודד ירקוני"/>
              </a:rPr>
              <a:t>הארכיון לתולדות פתח תקוה ע"ש עודד ירקוני</a:t>
            </a:r>
            <a:r>
              <a:rPr lang="en-US" sz="2000" b="1" dirty="0"/>
              <a:t> </a:t>
            </a:r>
            <a:endParaRPr lang="en-US" sz="2000" b="1" dirty="0" smtClean="0"/>
          </a:p>
          <a:p>
            <a:r>
              <a:rPr lang="he-IL" sz="2000" b="1" dirty="0" smtClean="0"/>
              <a:t>דניאל </a:t>
            </a:r>
            <a:r>
              <a:rPr lang="he-IL" sz="2000" b="1" dirty="0"/>
              <a:t>ליכטנשטיין היה הראשון שיצר את הבטון ומוצרי הבטון </a:t>
            </a:r>
            <a:r>
              <a:rPr lang="he-IL" sz="2000" b="1" dirty="0" smtClean="0"/>
              <a:t> על </a:t>
            </a:r>
            <a:r>
              <a:rPr lang="he-IL" sz="2000" b="1" dirty="0"/>
              <a:t>טהרת תוצרת הארץ. דניאל הגיע מפולין לפ"ת והחל, כבר שנה לאחר </a:t>
            </a:r>
            <a:r>
              <a:rPr lang="he-IL" sz="2000" b="1" dirty="0" smtClean="0"/>
              <a:t>עלייתו  </a:t>
            </a:r>
            <a:r>
              <a:rPr lang="he-IL" sz="2000" b="1" dirty="0"/>
              <a:t>ארצה לייצר בטון. את הידע </a:t>
            </a:r>
            <a:endParaRPr lang="he-IL" sz="2000" b="1" dirty="0" smtClean="0"/>
          </a:p>
          <a:p>
            <a:r>
              <a:rPr lang="he-IL" sz="2000" b="1" dirty="0" smtClean="0"/>
              <a:t>הביא </a:t>
            </a:r>
            <a:r>
              <a:rPr lang="he-IL" sz="2000" b="1" dirty="0"/>
              <a:t>עמו מתוך לימוד עיוני, את הניסיון רכש ביצור בחצר ביתו. ב – 1911 החל לייצר </a:t>
            </a:r>
            <a:endParaRPr lang="he-IL" sz="2000" b="1" dirty="0" smtClean="0"/>
          </a:p>
          <a:p>
            <a:r>
              <a:rPr lang="he-IL" sz="2000" b="1" dirty="0" smtClean="0"/>
              <a:t>בטון  הגיע </a:t>
            </a:r>
            <a:r>
              <a:rPr lang="he-IL" sz="2000" b="1" dirty="0"/>
              <a:t>למסקנה, שחומר זה זול נוח וחזק יותר מכל חומר בנייה אחר, המצוי בארץ. דניאל ערך </a:t>
            </a:r>
            <a:r>
              <a:rPr lang="he-IL" sz="2000" b="1" dirty="0" smtClean="0"/>
              <a:t>ניסיונות </a:t>
            </a:r>
            <a:r>
              <a:rPr lang="he-IL" sz="2000" b="1" dirty="0"/>
              <a:t>בפרדסו, הוא בנה בריכות מים גבוהות ותעלות </a:t>
            </a:r>
            <a:r>
              <a:rPr lang="he-IL" sz="2000" b="1" dirty="0" err="1"/>
              <a:t>השקייה</a:t>
            </a:r>
            <a:r>
              <a:rPr lang="he-IL" sz="2000" b="1" dirty="0"/>
              <a:t> בנויות ומדופנות,  </a:t>
            </a:r>
            <a:r>
              <a:rPr lang="he-IL" sz="2000" b="1" dirty="0" smtClean="0"/>
              <a:t>אך </a:t>
            </a:r>
            <a:r>
              <a:rPr lang="he-IL" sz="2000" b="1" dirty="0"/>
              <a:t>לא הצליח לשכנע את הפרדסנים במושבה, שהמשיכו לעבוד בשיטות הערביות המסורתיות. הראשון שהסכים לניסיון בפרדסו, היה גרמני מהמושבה </a:t>
            </a:r>
            <a:r>
              <a:rPr lang="he-IL" sz="2000" b="1" dirty="0" smtClean="0"/>
              <a:t> </a:t>
            </a:r>
          </a:p>
          <a:p>
            <a:r>
              <a:rPr lang="he-IL" sz="2000" b="1" dirty="0" err="1" smtClean="0"/>
              <a:t>וילהלמה</a:t>
            </a:r>
            <a:r>
              <a:rPr lang="he-IL" sz="2000" b="1" dirty="0" smtClean="0"/>
              <a:t>  הסמוכה</a:t>
            </a:r>
            <a:r>
              <a:rPr lang="he-IL" sz="2000" b="1" dirty="0"/>
              <a:t>. דניאל בנה בריכה עם קירות בעובי של 12 ס"מ ותעלות </a:t>
            </a:r>
            <a:r>
              <a:rPr lang="he-IL" sz="2000" b="1" dirty="0" err="1"/>
              <a:t>השקייה</a:t>
            </a:r>
            <a:r>
              <a:rPr lang="he-IL" sz="2000" b="1" dirty="0"/>
              <a:t> </a:t>
            </a:r>
            <a:endParaRPr lang="he-IL" sz="2000" b="1" dirty="0" smtClean="0"/>
          </a:p>
          <a:p>
            <a:r>
              <a:rPr lang="he-IL" sz="2000" b="1" dirty="0" smtClean="0"/>
              <a:t>חלקות </a:t>
            </a:r>
            <a:r>
              <a:rPr lang="he-IL" sz="2000" b="1" dirty="0"/>
              <a:t>להזרמת </a:t>
            </a:r>
            <a:r>
              <a:rPr lang="he-IL" sz="2000" b="1" dirty="0" smtClean="0"/>
              <a:t> המים</a:t>
            </a:r>
            <a:r>
              <a:rPr lang="he-IL" sz="2000" b="1" dirty="0"/>
              <a:t>. </a:t>
            </a:r>
            <a:endParaRPr lang="he-IL" sz="2000" b="1" dirty="0" smtClean="0"/>
          </a:p>
          <a:p>
            <a:r>
              <a:rPr lang="he-IL" sz="2000" b="1" dirty="0" smtClean="0"/>
              <a:t>עם </a:t>
            </a:r>
            <a:r>
              <a:rPr lang="he-IL" sz="2000" b="1" dirty="0"/>
              <a:t>סיום הבנייה הוזמנו רבים לחנוכת הבריכה (חבורת נערים ערבים קפצה למימי הבריכה), ורק לאחר הניסוי </a:t>
            </a:r>
            <a:r>
              <a:rPr lang="he-IL" sz="2000" b="1" dirty="0" smtClean="0"/>
              <a:t> שילם </a:t>
            </a:r>
            <a:r>
              <a:rPr lang="he-IL" sz="2000" b="1" dirty="0"/>
              <a:t>הגרמני </a:t>
            </a:r>
            <a:r>
              <a:rPr lang="he-IL" sz="2000" b="1" dirty="0" smtClean="0"/>
              <a:t> את  </a:t>
            </a:r>
            <a:r>
              <a:rPr lang="he-IL" sz="2000" b="1" dirty="0"/>
              <a:t>200 </a:t>
            </a:r>
            <a:r>
              <a:rPr lang="he-IL" sz="2000" b="1" dirty="0" smtClean="0"/>
              <a:t> </a:t>
            </a:r>
            <a:r>
              <a:rPr lang="he-IL" sz="2000" b="1" dirty="0" err="1" smtClean="0"/>
              <a:t>נאפוליוני</a:t>
            </a:r>
            <a:r>
              <a:rPr lang="he-IL" sz="2000" b="1" dirty="0" smtClean="0"/>
              <a:t>  הזהב </a:t>
            </a:r>
            <a:r>
              <a:rPr lang="he-IL" sz="2000" b="1" dirty="0"/>
              <a:t>בהתאם למוסכם.</a:t>
            </a:r>
            <a:br>
              <a:rPr lang="he-IL" sz="2000" b="1" dirty="0"/>
            </a:br>
            <a:r>
              <a:rPr lang="he-IL" sz="2000" b="1" dirty="0"/>
              <a:t>דניאל ליכטנשטיין בנה בפרדסו מפעל לבטון ומוצריו והחל בייצור בלטות </a:t>
            </a:r>
            <a:r>
              <a:rPr lang="he-IL" sz="2000" b="1" dirty="0" smtClean="0"/>
              <a:t> בטון  לריצוף </a:t>
            </a:r>
            <a:r>
              <a:rPr lang="he-IL" sz="2000" b="1" dirty="0"/>
              <a:t>מדרכות. </a:t>
            </a:r>
            <a:r>
              <a:rPr lang="he-IL" sz="2000" b="1" dirty="0" smtClean="0"/>
              <a:t> על </a:t>
            </a:r>
            <a:r>
              <a:rPr lang="he-IL" sz="2000" b="1" dirty="0"/>
              <a:t>כל בלטה הוטבע סמל בית החרושת. </a:t>
            </a:r>
            <a:r>
              <a:rPr lang="he-IL" sz="2000" b="1" dirty="0" smtClean="0"/>
              <a:t> דניאל </a:t>
            </a:r>
            <a:r>
              <a:rPr lang="he-IL" sz="2000" b="1" dirty="0"/>
              <a:t>בנה את "בית הבטון" הראשון בארץ, בית </a:t>
            </a:r>
            <a:r>
              <a:rPr lang="he-IL" sz="2000" b="1" dirty="0" smtClean="0"/>
              <a:t> המשאבות  שעל </a:t>
            </a:r>
            <a:r>
              <a:rPr lang="he-IL" sz="2000" b="1" dirty="0"/>
              <a:t>גדות הירקון, סמוך </a:t>
            </a:r>
            <a:r>
              <a:rPr lang="he-IL" sz="2000" b="1" dirty="0" smtClean="0"/>
              <a:t>לכפר הבפטיסטים.</a:t>
            </a:r>
          </a:p>
          <a:p>
            <a:endParaRPr lang="he-IL" sz="2000" b="1" dirty="0" smtClean="0"/>
          </a:p>
          <a:p>
            <a:endParaRPr lang="he-IL" sz="2000" b="1" dirty="0"/>
          </a:p>
          <a:p>
            <a:endParaRPr lang="he-IL" sz="2000" b="1" dirty="0" smtClean="0"/>
          </a:p>
          <a:p>
            <a:endParaRPr lang="he-IL" dirty="0"/>
          </a:p>
        </p:txBody>
      </p:sp>
    </p:spTree>
    <p:extLst>
      <p:ext uri="{BB962C8B-B14F-4D97-AF65-F5344CB8AC3E}">
        <p14:creationId xmlns:p14="http://schemas.microsoft.com/office/powerpoint/2010/main" val="33621036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2" fill="hold" grpId="0" nodeType="clickEffect">
                                  <p:stCondLst>
                                    <p:cond delay="0"/>
                                  </p:stCondLst>
                                  <p:childTnLst>
                                    <p:anim calcmode="lin" valueType="num">
                                      <p:cBhvr>
                                        <p:cTn id="6" dur="1000"/>
                                        <p:tgtEl>
                                          <p:spTgt spid="5"/>
                                        </p:tgtEl>
                                        <p:attrNameLst>
                                          <p:attrName>ppt_x</p:attrName>
                                        </p:attrNameLst>
                                      </p:cBhvr>
                                      <p:tavLst>
                                        <p:tav tm="0">
                                          <p:val>
                                            <p:strVal val="ppt_x"/>
                                          </p:val>
                                        </p:tav>
                                        <p:tav tm="100000">
                                          <p:val>
                                            <p:strVal val="ppt_x+ppt_w/2"/>
                                          </p:val>
                                        </p:tav>
                                      </p:tavLst>
                                    </p:anim>
                                    <p:anim calcmode="lin" valueType="num">
                                      <p:cBhvr>
                                        <p:cTn id="7" dur="1000"/>
                                        <p:tgtEl>
                                          <p:spTgt spid="5"/>
                                        </p:tgtEl>
                                        <p:attrNameLst>
                                          <p:attrName>ppt_y</p:attrName>
                                        </p:attrNameLst>
                                      </p:cBhvr>
                                      <p:tavLst>
                                        <p:tav tm="0">
                                          <p:val>
                                            <p:strVal val="ppt_y"/>
                                          </p:val>
                                        </p:tav>
                                        <p:tav tm="100000">
                                          <p:val>
                                            <p:strVal val="ppt_y"/>
                                          </p:val>
                                        </p:tav>
                                      </p:tavLst>
                                    </p:anim>
                                    <p:anim calcmode="lin" valueType="num">
                                      <p:cBhvr>
                                        <p:cTn id="8" dur="1000"/>
                                        <p:tgtEl>
                                          <p:spTgt spid="5"/>
                                        </p:tgtEl>
                                        <p:attrNameLst>
                                          <p:attrName>ppt_w</p:attrName>
                                        </p:attrNameLst>
                                      </p:cBhvr>
                                      <p:tavLst>
                                        <p:tav tm="0">
                                          <p:val>
                                            <p:strVal val="ppt_w"/>
                                          </p:val>
                                        </p:tav>
                                        <p:tav tm="100000">
                                          <p:val>
                                            <p:fltVal val="0"/>
                                          </p:val>
                                        </p:tav>
                                      </p:tavLst>
                                    </p:anim>
                                    <p:anim calcmode="lin" valueType="num">
                                      <p:cBhvr>
                                        <p:cTn id="9" dur="1000"/>
                                        <p:tgtEl>
                                          <p:spTgt spid="5"/>
                                        </p:tgtEl>
                                        <p:attrNameLst>
                                          <p:attrName>ppt_h</p:attrName>
                                        </p:attrNameLst>
                                      </p:cBhvr>
                                      <p:tavLst>
                                        <p:tav tm="0">
                                          <p:val>
                                            <p:strVal val="ppt_h"/>
                                          </p:val>
                                        </p:tav>
                                        <p:tav tm="100000">
                                          <p:val>
                                            <p:strVal val="ppt_h"/>
                                          </p:val>
                                        </p:tav>
                                      </p:tavLst>
                                    </p:anim>
                                    <p:set>
                                      <p:cBhvr>
                                        <p:cTn id="10" dur="1" fill="hold">
                                          <p:stCondLst>
                                            <p:cond delay="9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7" presetClass="exit" presetSubtype="8" fill="hold" nodeType="clickEffect">
                                  <p:stCondLst>
                                    <p:cond delay="0"/>
                                  </p:stCondLst>
                                  <p:childTnLst>
                                    <p:anim calcmode="lin" valueType="num">
                                      <p:cBhvr>
                                        <p:cTn id="14" dur="1000"/>
                                        <p:tgtEl>
                                          <p:spTgt spid="3"/>
                                        </p:tgtEl>
                                        <p:attrNameLst>
                                          <p:attrName>ppt_x</p:attrName>
                                        </p:attrNameLst>
                                      </p:cBhvr>
                                      <p:tavLst>
                                        <p:tav tm="0">
                                          <p:val>
                                            <p:strVal val="ppt_x"/>
                                          </p:val>
                                        </p:tav>
                                        <p:tav tm="100000">
                                          <p:val>
                                            <p:strVal val="ppt_x-ppt_w/2"/>
                                          </p:val>
                                        </p:tav>
                                      </p:tavLst>
                                    </p:anim>
                                    <p:anim calcmode="lin" valueType="num">
                                      <p:cBhvr>
                                        <p:cTn id="15" dur="1000"/>
                                        <p:tgtEl>
                                          <p:spTgt spid="3"/>
                                        </p:tgtEl>
                                        <p:attrNameLst>
                                          <p:attrName>ppt_y</p:attrName>
                                        </p:attrNameLst>
                                      </p:cBhvr>
                                      <p:tavLst>
                                        <p:tav tm="0">
                                          <p:val>
                                            <p:strVal val="ppt_y"/>
                                          </p:val>
                                        </p:tav>
                                        <p:tav tm="100000">
                                          <p:val>
                                            <p:strVal val="ppt_y"/>
                                          </p:val>
                                        </p:tav>
                                      </p:tavLst>
                                    </p:anim>
                                    <p:anim calcmode="lin" valueType="num">
                                      <p:cBhvr>
                                        <p:cTn id="16" dur="1000"/>
                                        <p:tgtEl>
                                          <p:spTgt spid="3"/>
                                        </p:tgtEl>
                                        <p:attrNameLst>
                                          <p:attrName>ppt_w</p:attrName>
                                        </p:attrNameLst>
                                      </p:cBhvr>
                                      <p:tavLst>
                                        <p:tav tm="0">
                                          <p:val>
                                            <p:strVal val="ppt_w"/>
                                          </p:val>
                                        </p:tav>
                                        <p:tav tm="100000">
                                          <p:val>
                                            <p:fltVal val="0"/>
                                          </p:val>
                                        </p:tav>
                                      </p:tavLst>
                                    </p:anim>
                                    <p:anim calcmode="lin" valueType="num">
                                      <p:cBhvr>
                                        <p:cTn id="17" dur="1000"/>
                                        <p:tgtEl>
                                          <p:spTgt spid="3"/>
                                        </p:tgtEl>
                                        <p:attrNameLst>
                                          <p:attrName>ppt_h</p:attrName>
                                        </p:attrNameLst>
                                      </p:cBhvr>
                                      <p:tavLst>
                                        <p:tav tm="0">
                                          <p:val>
                                            <p:strVal val="ppt_h"/>
                                          </p:val>
                                        </p:tav>
                                        <p:tav tm="100000">
                                          <p:val>
                                            <p:strVal val="ppt_h"/>
                                          </p:val>
                                        </p:tav>
                                      </p:tavLst>
                                    </p:anim>
                                    <p:set>
                                      <p:cBhvr>
                                        <p:cTn id="18" dur="1" fill="hold">
                                          <p:stCondLst>
                                            <p:cond delay="999"/>
                                          </p:stCondLst>
                                        </p:cTn>
                                        <p:tgtEl>
                                          <p:spTgt spid="3"/>
                                        </p:tgtEl>
                                        <p:attrNameLst>
                                          <p:attrName>style.visibility</p:attrName>
                                        </p:attrNameLst>
                                      </p:cBhvr>
                                      <p:to>
                                        <p:strVal val="hidden"/>
                                      </p:to>
                                    </p:set>
                                  </p:childTnLst>
                                </p:cTn>
                              </p:par>
                              <p:par>
                                <p:cTn id="19" presetID="10" presetClass="entr"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xit" presetSubtype="10" fill="hold" nodeType="clickEffect">
                                  <p:stCondLst>
                                    <p:cond delay="0"/>
                                  </p:stCondLst>
                                  <p:childTnLst>
                                    <p:anim calcmode="lin" valueType="num">
                                      <p:cBhvr>
                                        <p:cTn id="25" dur="1000"/>
                                        <p:tgtEl>
                                          <p:spTgt spid="4"/>
                                        </p:tgtEl>
                                        <p:attrNameLst>
                                          <p:attrName>ppt_w</p:attrName>
                                        </p:attrNameLst>
                                      </p:cBhvr>
                                      <p:tavLst>
                                        <p:tav tm="0">
                                          <p:val>
                                            <p:strVal val="ppt_w"/>
                                          </p:val>
                                        </p:tav>
                                        <p:tav tm="100000">
                                          <p:val>
                                            <p:fltVal val="0"/>
                                          </p:val>
                                        </p:tav>
                                      </p:tavLst>
                                    </p:anim>
                                    <p:anim calcmode="lin" valueType="num">
                                      <p:cBhvr>
                                        <p:cTn id="26" dur="1000"/>
                                        <p:tgtEl>
                                          <p:spTgt spid="4"/>
                                        </p:tgtEl>
                                        <p:attrNameLst>
                                          <p:attrName>ppt_h</p:attrName>
                                        </p:attrNameLst>
                                      </p:cBhvr>
                                      <p:tavLst>
                                        <p:tav tm="0">
                                          <p:val>
                                            <p:strVal val="ppt_h"/>
                                          </p:val>
                                        </p:tav>
                                        <p:tav tm="100000">
                                          <p:val>
                                            <p:strVal val="ppt_h"/>
                                          </p:val>
                                        </p:tav>
                                      </p:tavLst>
                                    </p:anim>
                                    <p:set>
                                      <p:cBhvr>
                                        <p:cTn id="27" dur="1" fill="hold">
                                          <p:stCondLst>
                                            <p:cond delay="999"/>
                                          </p:stCondLst>
                                        </p:cTn>
                                        <p:tgtEl>
                                          <p:spTgt spid="4"/>
                                        </p:tgtEl>
                                        <p:attrNameLst>
                                          <p:attrName>style.visibility</p:attrName>
                                        </p:attrNameLst>
                                      </p:cBhvr>
                                      <p:to>
                                        <p:strVal val="hidden"/>
                                      </p:to>
                                    </p:set>
                                  </p:childTnLst>
                                </p:cTn>
                              </p:par>
                              <p:par>
                                <p:cTn id="28" presetID="55" presetClass="exit" presetSubtype="0" fill="hold" grpId="0" nodeType="withEffect">
                                  <p:stCondLst>
                                    <p:cond delay="0"/>
                                  </p:stCondLst>
                                  <p:childTnLst>
                                    <p:anim calcmode="lin" valueType="num">
                                      <p:cBhvr>
                                        <p:cTn id="29" dur="1000"/>
                                        <p:tgtEl>
                                          <p:spTgt spid="6"/>
                                        </p:tgtEl>
                                        <p:attrNameLst>
                                          <p:attrName>ppt_w</p:attrName>
                                        </p:attrNameLst>
                                      </p:cBhvr>
                                      <p:tavLst>
                                        <p:tav tm="0">
                                          <p:val>
                                            <p:strVal val="ppt_w"/>
                                          </p:val>
                                        </p:tav>
                                        <p:tav tm="100000">
                                          <p:val>
                                            <p:strVal val="ppt_w*0.70"/>
                                          </p:val>
                                        </p:tav>
                                      </p:tavLst>
                                    </p:anim>
                                    <p:anim calcmode="lin" valueType="num">
                                      <p:cBhvr>
                                        <p:cTn id="30" dur="1000"/>
                                        <p:tgtEl>
                                          <p:spTgt spid="6"/>
                                        </p:tgtEl>
                                        <p:attrNameLst>
                                          <p:attrName>ppt_h</p:attrName>
                                        </p:attrNameLst>
                                      </p:cBhvr>
                                      <p:tavLst>
                                        <p:tav tm="0">
                                          <p:val>
                                            <p:strVal val="ppt_h"/>
                                          </p:val>
                                        </p:tav>
                                        <p:tav tm="100000">
                                          <p:val>
                                            <p:strVal val="ppt_h"/>
                                          </p:val>
                                        </p:tav>
                                      </p:tavLst>
                                    </p:anim>
                                    <p:animEffect transition="out" filter="fade">
                                      <p:cBhvr>
                                        <p:cTn id="31" dur="1000"/>
                                        <p:tgtEl>
                                          <p:spTgt spid="6"/>
                                        </p:tgtEl>
                                      </p:cBhvr>
                                    </p:animEffect>
                                    <p:set>
                                      <p:cBhvr>
                                        <p:cTn id="32" dur="1" fill="hold">
                                          <p:stCondLst>
                                            <p:cond delay="999"/>
                                          </p:stCondLst>
                                        </p:cTn>
                                        <p:tgtEl>
                                          <p:spTgt spid="6"/>
                                        </p:tgtEl>
                                        <p:attrNameLst>
                                          <p:attrName>style.visibility</p:attrName>
                                        </p:attrNameLst>
                                      </p:cBhvr>
                                      <p:to>
                                        <p:strVal val="hidden"/>
                                      </p:to>
                                    </p:set>
                                  </p:childTnLst>
                                </p:cTn>
                              </p:par>
                              <p:par>
                                <p:cTn id="33" presetID="55" presetClass="exit" presetSubtype="0" fill="hold" grpId="0" nodeType="withEffect">
                                  <p:stCondLst>
                                    <p:cond delay="0"/>
                                  </p:stCondLst>
                                  <p:childTnLst>
                                    <p:anim calcmode="lin" valueType="num">
                                      <p:cBhvr>
                                        <p:cTn id="34" dur="1000"/>
                                        <p:tgtEl>
                                          <p:spTgt spid="7"/>
                                        </p:tgtEl>
                                        <p:attrNameLst>
                                          <p:attrName>ppt_w</p:attrName>
                                        </p:attrNameLst>
                                      </p:cBhvr>
                                      <p:tavLst>
                                        <p:tav tm="0">
                                          <p:val>
                                            <p:strVal val="ppt_w"/>
                                          </p:val>
                                        </p:tav>
                                        <p:tav tm="100000">
                                          <p:val>
                                            <p:strVal val="ppt_w*0.70"/>
                                          </p:val>
                                        </p:tav>
                                      </p:tavLst>
                                    </p:anim>
                                    <p:anim calcmode="lin" valueType="num">
                                      <p:cBhvr>
                                        <p:cTn id="35" dur="1000"/>
                                        <p:tgtEl>
                                          <p:spTgt spid="7"/>
                                        </p:tgtEl>
                                        <p:attrNameLst>
                                          <p:attrName>ppt_h</p:attrName>
                                        </p:attrNameLst>
                                      </p:cBhvr>
                                      <p:tavLst>
                                        <p:tav tm="0">
                                          <p:val>
                                            <p:strVal val="ppt_h"/>
                                          </p:val>
                                        </p:tav>
                                        <p:tav tm="100000">
                                          <p:val>
                                            <p:strVal val="ppt_h"/>
                                          </p:val>
                                        </p:tav>
                                      </p:tavLst>
                                    </p:anim>
                                    <p:animEffect transition="out" filter="fade">
                                      <p:cBhvr>
                                        <p:cTn id="36" dur="1000"/>
                                        <p:tgtEl>
                                          <p:spTgt spid="7"/>
                                        </p:tgtEl>
                                      </p:cBhvr>
                                    </p:animEffect>
                                    <p:set>
                                      <p:cBhvr>
                                        <p:cTn id="37" dur="1" fill="hold">
                                          <p:stCondLst>
                                            <p:cond delay="999"/>
                                          </p:stCondLst>
                                        </p:cTn>
                                        <p:tgtEl>
                                          <p:spTgt spid="7"/>
                                        </p:tgtEl>
                                        <p:attrNameLst>
                                          <p:attrName>style.visibility</p:attrName>
                                        </p:attrNameLst>
                                      </p:cBhvr>
                                      <p:to>
                                        <p:strVal val="hidden"/>
                                      </p:to>
                                    </p:set>
                                  </p:childTnLst>
                                </p:cTn>
                              </p:par>
                              <p:par>
                                <p:cTn id="38" presetID="55" presetClass="exit" presetSubtype="0" fill="hold" grpId="0" nodeType="withEffect">
                                  <p:stCondLst>
                                    <p:cond delay="0"/>
                                  </p:stCondLst>
                                  <p:childTnLst>
                                    <p:anim calcmode="lin" valueType="num">
                                      <p:cBhvr>
                                        <p:cTn id="39" dur="1000"/>
                                        <p:tgtEl>
                                          <p:spTgt spid="8"/>
                                        </p:tgtEl>
                                        <p:attrNameLst>
                                          <p:attrName>ppt_w</p:attrName>
                                        </p:attrNameLst>
                                      </p:cBhvr>
                                      <p:tavLst>
                                        <p:tav tm="0">
                                          <p:val>
                                            <p:strVal val="ppt_w"/>
                                          </p:val>
                                        </p:tav>
                                        <p:tav tm="100000">
                                          <p:val>
                                            <p:strVal val="ppt_w*0.70"/>
                                          </p:val>
                                        </p:tav>
                                      </p:tavLst>
                                    </p:anim>
                                    <p:anim calcmode="lin" valueType="num">
                                      <p:cBhvr>
                                        <p:cTn id="40" dur="1000"/>
                                        <p:tgtEl>
                                          <p:spTgt spid="8"/>
                                        </p:tgtEl>
                                        <p:attrNameLst>
                                          <p:attrName>ppt_h</p:attrName>
                                        </p:attrNameLst>
                                      </p:cBhvr>
                                      <p:tavLst>
                                        <p:tav tm="0">
                                          <p:val>
                                            <p:strVal val="ppt_h"/>
                                          </p:val>
                                        </p:tav>
                                        <p:tav tm="100000">
                                          <p:val>
                                            <p:strVal val="ppt_h"/>
                                          </p:val>
                                        </p:tav>
                                      </p:tavLst>
                                    </p:anim>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par>
                                <p:cTn id="43" presetID="42"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xit" presetSubtype="0" fill="hold" nodeType="clickEffect">
                                  <p:stCondLst>
                                    <p:cond delay="0"/>
                                  </p:stCondLst>
                                  <p:childTnLst>
                                    <p:animEffect transition="out" filter="fade">
                                      <p:cBhvr>
                                        <p:cTn id="51" dur="1000"/>
                                        <p:tgtEl>
                                          <p:spTgt spid="2"/>
                                        </p:tgtEl>
                                      </p:cBhvr>
                                    </p:animEffect>
                                    <p:anim calcmode="lin" valueType="num">
                                      <p:cBhvr>
                                        <p:cTn id="52" dur="1000"/>
                                        <p:tgtEl>
                                          <p:spTgt spid="2"/>
                                        </p:tgtEl>
                                        <p:attrNameLst>
                                          <p:attrName>ppt_x</p:attrName>
                                        </p:attrNameLst>
                                      </p:cBhvr>
                                      <p:tavLst>
                                        <p:tav tm="0">
                                          <p:val>
                                            <p:strVal val="ppt_x"/>
                                          </p:val>
                                        </p:tav>
                                        <p:tav tm="100000">
                                          <p:val>
                                            <p:strVal val="ppt_x"/>
                                          </p:val>
                                        </p:tav>
                                      </p:tavLst>
                                    </p:anim>
                                    <p:anim calcmode="lin" valueType="num">
                                      <p:cBhvr>
                                        <p:cTn id="53" dur="1000"/>
                                        <p:tgtEl>
                                          <p:spTgt spid="2"/>
                                        </p:tgtEl>
                                        <p:attrNameLst>
                                          <p:attrName>ppt_y</p:attrName>
                                        </p:attrNameLst>
                                      </p:cBhvr>
                                      <p:tavLst>
                                        <p:tav tm="0">
                                          <p:val>
                                            <p:strVal val="ppt_y"/>
                                          </p:val>
                                        </p:tav>
                                        <p:tav tm="100000">
                                          <p:val>
                                            <p:strVal val="ppt_y+.1"/>
                                          </p:val>
                                        </p:tav>
                                      </p:tavLst>
                                    </p:anim>
                                    <p:set>
                                      <p:cBhvr>
                                        <p:cTn id="54" dur="1" fill="hold">
                                          <p:stCondLst>
                                            <p:cond delay="999"/>
                                          </p:stCondLst>
                                        </p:cTn>
                                        <p:tgtEl>
                                          <p:spTgt spid="2"/>
                                        </p:tgtEl>
                                        <p:attrNameLst>
                                          <p:attrName>style.visibility</p:attrName>
                                        </p:attrNameLst>
                                      </p:cBhvr>
                                      <p:to>
                                        <p:strVal val="hidden"/>
                                      </p:to>
                                    </p:set>
                                  </p:childTnLst>
                                </p:cTn>
                              </p:par>
                              <p:par>
                                <p:cTn id="55" presetID="42"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8"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5782"/>
            <a:ext cx="9144000" cy="6197139"/>
          </a:xfrm>
          <a:prstGeom prst="rect">
            <a:avLst/>
          </a:prstGeom>
        </p:spPr>
      </p:pic>
      <p:pic>
        <p:nvPicPr>
          <p:cNvPr id="7" name="תמונה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246707"/>
            <a:ext cx="9162472" cy="5611293"/>
          </a:xfrm>
          <a:prstGeom prst="rect">
            <a:avLst/>
          </a:prstGeom>
        </p:spPr>
      </p:pic>
      <p:sp>
        <p:nvSpPr>
          <p:cNvPr id="8" name="TextBox 7"/>
          <p:cNvSpPr txBox="1"/>
          <p:nvPr/>
        </p:nvSpPr>
        <p:spPr>
          <a:xfrm>
            <a:off x="18473" y="17154"/>
            <a:ext cx="9144000" cy="1323439"/>
          </a:xfrm>
          <a:prstGeom prst="rect">
            <a:avLst/>
          </a:prstGeom>
          <a:solidFill>
            <a:schemeClr val="bg2">
              <a:lumMod val="50000"/>
            </a:schemeClr>
          </a:solidFill>
        </p:spPr>
        <p:txBody>
          <a:bodyPr wrap="square" rtlCol="1">
            <a:spAutoFit/>
          </a:bodyPr>
          <a:lstStyle/>
          <a:p>
            <a:pPr algn="ctr"/>
            <a:r>
              <a:rPr lang="he-IL" sz="2000" b="1" dirty="0" smtClean="0"/>
              <a:t>ויש כאן גם גשר יפה, שמאפשר לעבור לגדת הירקון השנייה ולהוסיף </a:t>
            </a:r>
            <a:r>
              <a:rPr lang="he-IL" sz="2000" b="1" dirty="0" err="1" smtClean="0"/>
              <a:t>מימד</a:t>
            </a:r>
            <a:r>
              <a:rPr lang="he-IL" sz="2000" b="1" dirty="0" smtClean="0"/>
              <a:t> נוסף לסיור</a:t>
            </a:r>
          </a:p>
          <a:p>
            <a:pPr algn="ctr"/>
            <a:r>
              <a:rPr lang="he-IL" sz="2000" b="1" dirty="0" smtClean="0"/>
              <a:t>אותו אנו עורכים במקום. הגשר - שבנייתו הושלמה </a:t>
            </a:r>
            <a:r>
              <a:rPr lang="he-IL" sz="2000" b="1" dirty="0"/>
              <a:t>באוגוסט </a:t>
            </a:r>
            <a:r>
              <a:rPr lang="he-IL" sz="2000" b="1" dirty="0" smtClean="0"/>
              <a:t>2011, תוכנן  ע"י האדריכל </a:t>
            </a:r>
            <a:r>
              <a:rPr lang="he-IL" sz="2000" b="1" dirty="0"/>
              <a:t>ארז לוטן, </a:t>
            </a:r>
            <a:r>
              <a:rPr lang="he-IL" sz="2000" b="1" dirty="0" smtClean="0"/>
              <a:t>שהשכיל </a:t>
            </a:r>
            <a:r>
              <a:rPr lang="he-IL" sz="2000" b="1" dirty="0"/>
              <a:t>ליצור גשר מפליא בפשטותו, שנבלע בנוף הירקון ומשתלב בסביבה הטבעית. </a:t>
            </a:r>
            <a:r>
              <a:rPr lang="he-IL" sz="2000" b="1" dirty="0" smtClean="0"/>
              <a:t>הגשר הזה  מיועד </a:t>
            </a:r>
            <a:r>
              <a:rPr lang="he-IL" sz="2000" b="1" dirty="0"/>
              <a:t>להולכי רגל ולרוכבי אופניים בלבד. </a:t>
            </a:r>
          </a:p>
        </p:txBody>
      </p:sp>
      <p:pic>
        <p:nvPicPr>
          <p:cNvPr id="3" name="תמונה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01964"/>
            <a:ext cx="9143999" cy="6156036"/>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55783"/>
            <a:ext cx="9162473" cy="6202218"/>
          </a:xfrm>
          <a:prstGeom prst="rect">
            <a:avLst/>
          </a:prstGeom>
        </p:spPr>
      </p:pic>
      <p:pic>
        <p:nvPicPr>
          <p:cNvPr id="5" name="תמונה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63417"/>
            <a:ext cx="9162473" cy="6294583"/>
          </a:xfrm>
          <a:prstGeom prst="rect">
            <a:avLst/>
          </a:prstGeom>
        </p:spPr>
      </p:pic>
      <p:sp>
        <p:nvSpPr>
          <p:cNvPr id="2" name="TextBox 1"/>
          <p:cNvSpPr txBox="1"/>
          <p:nvPr/>
        </p:nvSpPr>
        <p:spPr>
          <a:xfrm>
            <a:off x="-18474" y="55584"/>
            <a:ext cx="9144000" cy="1015663"/>
          </a:xfrm>
          <a:prstGeom prst="rect">
            <a:avLst/>
          </a:prstGeom>
          <a:solidFill>
            <a:schemeClr val="bg2">
              <a:lumMod val="50000"/>
            </a:schemeClr>
          </a:solidFill>
        </p:spPr>
        <p:txBody>
          <a:bodyPr wrap="square" rtlCol="1">
            <a:spAutoFit/>
          </a:bodyPr>
          <a:lstStyle/>
          <a:p>
            <a:pPr algn="ctr"/>
            <a:r>
              <a:rPr lang="he-IL" sz="2000" b="1" dirty="0" smtClean="0"/>
              <a:t>והנה כמה תמונות של ערוץ הירקון בסביבתו של בית הבטון</a:t>
            </a:r>
          </a:p>
          <a:p>
            <a:pPr algn="ctr"/>
            <a:endParaRPr lang="he-IL" sz="2000" b="1" dirty="0" smtClean="0"/>
          </a:p>
          <a:p>
            <a:pPr algn="ctr"/>
            <a:endParaRPr lang="he-IL" sz="2000" b="1" dirty="0"/>
          </a:p>
        </p:txBody>
      </p:sp>
    </p:spTree>
    <p:extLst>
      <p:ext uri="{BB962C8B-B14F-4D97-AF65-F5344CB8AC3E}">
        <p14:creationId xmlns:p14="http://schemas.microsoft.com/office/powerpoint/2010/main" val="264359104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xit" presetSubtype="16" fill="hold" nodeType="clickEffect">
                                  <p:stCondLst>
                                    <p:cond delay="0"/>
                                  </p:stCondLst>
                                  <p:childTnLst>
                                    <p:animEffect transition="out" filter="plus(in)">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3" presetClass="exit" presetSubtype="32" fill="hold" nodeType="clickEffect">
                                  <p:stCondLst>
                                    <p:cond delay="0"/>
                                  </p:stCondLst>
                                  <p:childTnLst>
                                    <p:animEffect transition="out" filter="plus(out)">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3" presetClass="exit" presetSubtype="32" fill="hold" nodeType="clickEffect">
                                  <p:stCondLst>
                                    <p:cond delay="0"/>
                                  </p:stCondLst>
                                  <p:childTnLst>
                                    <p:animEffect transition="out" filter="plus(out)">
                                      <p:cBhvr>
                                        <p:cTn id="16" dur="1000"/>
                                        <p:tgtEl>
                                          <p:spTgt spid="3"/>
                                        </p:tgtEl>
                                      </p:cBhvr>
                                    </p:animEffect>
                                    <p:set>
                                      <p:cBhvr>
                                        <p:cTn id="17" dur="1" fill="hold">
                                          <p:stCondLst>
                                            <p:cond delay="999"/>
                                          </p:stCondLst>
                                        </p:cTn>
                                        <p:tgtEl>
                                          <p:spTgt spid="3"/>
                                        </p:tgtEl>
                                        <p:attrNameLst>
                                          <p:attrName>style.visibility</p:attrName>
                                        </p:attrNameLst>
                                      </p:cBhvr>
                                      <p:to>
                                        <p:strVal val="hidden"/>
                                      </p:to>
                                    </p:set>
                                  </p:childTnLst>
                                </p:cTn>
                              </p:par>
                              <p:par>
                                <p:cTn id="18" presetID="55" presetClass="exit" presetSubtype="0" fill="hold" grpId="0" nodeType="withEffect">
                                  <p:stCondLst>
                                    <p:cond delay="0"/>
                                  </p:stCondLst>
                                  <p:childTnLst>
                                    <p:anim calcmode="lin" valueType="num">
                                      <p:cBhvr>
                                        <p:cTn id="19" dur="1000"/>
                                        <p:tgtEl>
                                          <p:spTgt spid="2"/>
                                        </p:tgtEl>
                                        <p:attrNameLst>
                                          <p:attrName>ppt_w</p:attrName>
                                        </p:attrNameLst>
                                      </p:cBhvr>
                                      <p:tavLst>
                                        <p:tav tm="0">
                                          <p:val>
                                            <p:strVal val="ppt_w"/>
                                          </p:val>
                                        </p:tav>
                                        <p:tav tm="100000">
                                          <p:val>
                                            <p:strVal val="ppt_w*0.70"/>
                                          </p:val>
                                        </p:tav>
                                      </p:tavLst>
                                    </p:anim>
                                    <p:anim calcmode="lin" valueType="num">
                                      <p:cBhvr>
                                        <p:cTn id="20" dur="1000"/>
                                        <p:tgtEl>
                                          <p:spTgt spid="2"/>
                                        </p:tgtEl>
                                        <p:attrNameLst>
                                          <p:attrName>ppt_h</p:attrName>
                                        </p:attrNameLst>
                                      </p:cBhvr>
                                      <p:tavLst>
                                        <p:tav tm="0">
                                          <p:val>
                                            <p:strVal val="ppt_h"/>
                                          </p:val>
                                        </p:tav>
                                        <p:tav tm="100000">
                                          <p:val>
                                            <p:strVal val="ppt_h"/>
                                          </p:val>
                                        </p:tav>
                                      </p:tavLst>
                                    </p:anim>
                                    <p:animEffect transition="out" filter="fade">
                                      <p:cBhvr>
                                        <p:cTn id="21" dur="1000"/>
                                        <p:tgtEl>
                                          <p:spTgt spid="2"/>
                                        </p:tgtEl>
                                      </p:cBhvr>
                                    </p:animEffect>
                                    <p:set>
                                      <p:cBhvr>
                                        <p:cTn id="22" dur="1" fill="hold">
                                          <p:stCondLst>
                                            <p:cond delay="9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3" presetClass="exit" presetSubtype="32" fill="hold" nodeType="clickEffect">
                                  <p:stCondLst>
                                    <p:cond delay="0"/>
                                  </p:stCondLst>
                                  <p:childTnLst>
                                    <p:animEffect transition="out" filter="plus(out)">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par>
                                <p:cTn id="28" presetID="55" presetClass="exit" presetSubtype="0" fill="hold" grpId="0" nodeType="withEffect">
                                  <p:stCondLst>
                                    <p:cond delay="0"/>
                                  </p:stCondLst>
                                  <p:childTnLst>
                                    <p:anim calcmode="lin" valueType="num">
                                      <p:cBhvr>
                                        <p:cTn id="29" dur="1000"/>
                                        <p:tgtEl>
                                          <p:spTgt spid="8"/>
                                        </p:tgtEl>
                                        <p:attrNameLst>
                                          <p:attrName>ppt_w</p:attrName>
                                        </p:attrNameLst>
                                      </p:cBhvr>
                                      <p:tavLst>
                                        <p:tav tm="0">
                                          <p:val>
                                            <p:strVal val="ppt_w"/>
                                          </p:val>
                                        </p:tav>
                                        <p:tav tm="100000">
                                          <p:val>
                                            <p:strVal val="ppt_w*0.70"/>
                                          </p:val>
                                        </p:tav>
                                      </p:tavLst>
                                    </p:anim>
                                    <p:anim calcmode="lin" valueType="num">
                                      <p:cBhvr>
                                        <p:cTn id="30" dur="1000"/>
                                        <p:tgtEl>
                                          <p:spTgt spid="8"/>
                                        </p:tgtEl>
                                        <p:attrNameLst>
                                          <p:attrName>ppt_h</p:attrName>
                                        </p:attrNameLst>
                                      </p:cBhvr>
                                      <p:tavLst>
                                        <p:tav tm="0">
                                          <p:val>
                                            <p:strVal val="ppt_h"/>
                                          </p:val>
                                        </p:tav>
                                        <p:tav tm="100000">
                                          <p:val>
                                            <p:strVal val="ppt_h"/>
                                          </p:val>
                                        </p:tav>
                                      </p:tavLst>
                                    </p:anim>
                                    <p:animEffect transition="out" filter="fade">
                                      <p:cBhvr>
                                        <p:cTn id="31" dur="1000"/>
                                        <p:tgtEl>
                                          <p:spTgt spid="8"/>
                                        </p:tgtEl>
                                      </p:cBhvr>
                                    </p:animEffect>
                                    <p:set>
                                      <p:cBhvr>
                                        <p:cTn id="32"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תמונה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30" y="801584"/>
            <a:ext cx="9159630" cy="6056416"/>
          </a:xfrm>
          <a:prstGeom prst="rect">
            <a:avLst/>
          </a:prstGeom>
        </p:spPr>
      </p:pic>
      <p:pic>
        <p:nvPicPr>
          <p:cNvPr id="12" name="תמונה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30" y="672275"/>
            <a:ext cx="8725613" cy="6056416"/>
          </a:xfrm>
          <a:prstGeom prst="rect">
            <a:avLst/>
          </a:prstGeom>
        </p:spPr>
      </p:pic>
      <p:pic>
        <p:nvPicPr>
          <p:cNvPr id="9" name="תמונה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30" y="801584"/>
            <a:ext cx="9128370" cy="6056416"/>
          </a:xfrm>
          <a:prstGeom prst="rect">
            <a:avLst/>
          </a:prstGeom>
        </p:spPr>
      </p:pic>
      <p:pic>
        <p:nvPicPr>
          <p:cNvPr id="10" name="תמונה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30" y="801584"/>
            <a:ext cx="9128370" cy="6056416"/>
          </a:xfrm>
          <a:prstGeom prst="rect">
            <a:avLst/>
          </a:prstGeom>
        </p:spPr>
      </p:pic>
      <p:sp>
        <p:nvSpPr>
          <p:cNvPr id="3" name="TextBox 2"/>
          <p:cNvSpPr txBox="1"/>
          <p:nvPr/>
        </p:nvSpPr>
        <p:spPr>
          <a:xfrm>
            <a:off x="0" y="778143"/>
            <a:ext cx="9144000" cy="374461"/>
          </a:xfrm>
          <a:prstGeom prst="rect">
            <a:avLst/>
          </a:prstGeom>
          <a:solidFill>
            <a:schemeClr val="bg2">
              <a:lumMod val="50000"/>
            </a:schemeClr>
          </a:solidFill>
        </p:spPr>
        <p:txBody>
          <a:bodyPr wrap="square" rtlCol="1">
            <a:spAutoFit/>
          </a:bodyPr>
          <a:lstStyle/>
          <a:p>
            <a:pPr algn="ctr">
              <a:lnSpc>
                <a:spcPts val="2200"/>
              </a:lnSpc>
            </a:pPr>
            <a:endParaRPr lang="he-IL" sz="2000" b="1" dirty="0" smtClean="0"/>
          </a:p>
        </p:txBody>
      </p:sp>
      <p:pic>
        <p:nvPicPr>
          <p:cNvPr id="4" name="תמונה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30" y="1754153"/>
            <a:ext cx="9144000" cy="5143500"/>
          </a:xfrm>
          <a:prstGeom prst="rect">
            <a:avLst/>
          </a:prstGeom>
        </p:spPr>
      </p:pic>
      <p:sp>
        <p:nvSpPr>
          <p:cNvPr id="5" name="TextBox 4"/>
          <p:cNvSpPr txBox="1"/>
          <p:nvPr/>
        </p:nvSpPr>
        <p:spPr>
          <a:xfrm>
            <a:off x="2514601" y="4156626"/>
            <a:ext cx="2682630" cy="338554"/>
          </a:xfrm>
          <a:prstGeom prst="rect">
            <a:avLst/>
          </a:prstGeom>
          <a:noFill/>
        </p:spPr>
        <p:txBody>
          <a:bodyPr wrap="square" rtlCol="1">
            <a:spAutoFit/>
          </a:bodyPr>
          <a:lstStyle/>
          <a:p>
            <a:pPr algn="ctr"/>
            <a:r>
              <a:rPr lang="he-IL" sz="1600" b="1" dirty="0" smtClean="0">
                <a:solidFill>
                  <a:schemeClr val="bg1"/>
                </a:solidFill>
              </a:rPr>
              <a:t>פיתולי הירקון – תחילת הטיול</a:t>
            </a:r>
            <a:endParaRPr lang="he-IL" sz="1600" b="1" dirty="0">
              <a:solidFill>
                <a:schemeClr val="bg1"/>
              </a:solidFill>
            </a:endParaRPr>
          </a:p>
        </p:txBody>
      </p:sp>
      <p:sp>
        <p:nvSpPr>
          <p:cNvPr id="6" name="TextBox 5"/>
          <p:cNvSpPr txBox="1"/>
          <p:nvPr/>
        </p:nvSpPr>
        <p:spPr>
          <a:xfrm>
            <a:off x="4032738" y="5509996"/>
            <a:ext cx="1285631" cy="336498"/>
          </a:xfrm>
          <a:prstGeom prst="rect">
            <a:avLst/>
          </a:prstGeom>
          <a:noFill/>
        </p:spPr>
        <p:txBody>
          <a:bodyPr wrap="square" rtlCol="1">
            <a:spAutoFit/>
          </a:bodyPr>
          <a:lstStyle/>
          <a:p>
            <a:pPr algn="l"/>
            <a:r>
              <a:rPr lang="he-IL" sz="1600" b="1" dirty="0" smtClean="0">
                <a:solidFill>
                  <a:schemeClr val="bg1"/>
                </a:solidFill>
              </a:rPr>
              <a:t>שביל ישראל</a:t>
            </a:r>
            <a:endParaRPr lang="he-IL" sz="1600" b="1" dirty="0">
              <a:solidFill>
                <a:schemeClr val="bg1"/>
              </a:solidFill>
            </a:endParaRPr>
          </a:p>
        </p:txBody>
      </p:sp>
      <p:sp>
        <p:nvSpPr>
          <p:cNvPr id="7" name="TextBox 6"/>
          <p:cNvSpPr txBox="1"/>
          <p:nvPr/>
        </p:nvSpPr>
        <p:spPr>
          <a:xfrm>
            <a:off x="2585916" y="5096729"/>
            <a:ext cx="1000369" cy="338554"/>
          </a:xfrm>
          <a:prstGeom prst="rect">
            <a:avLst/>
          </a:prstGeom>
          <a:noFill/>
        </p:spPr>
        <p:txBody>
          <a:bodyPr wrap="square" rtlCol="1">
            <a:spAutoFit/>
          </a:bodyPr>
          <a:lstStyle/>
          <a:p>
            <a:r>
              <a:rPr lang="he-IL" sz="1600" b="1" dirty="0" smtClean="0">
                <a:solidFill>
                  <a:schemeClr val="bg1"/>
                </a:solidFill>
              </a:rPr>
              <a:t>בית לאה</a:t>
            </a:r>
            <a:endParaRPr lang="he-IL" sz="1600" b="1" dirty="0">
              <a:solidFill>
                <a:schemeClr val="bg1"/>
              </a:solidFill>
            </a:endParaRPr>
          </a:p>
        </p:txBody>
      </p:sp>
      <p:sp>
        <p:nvSpPr>
          <p:cNvPr id="8" name="TextBox 7"/>
          <p:cNvSpPr txBox="1"/>
          <p:nvPr/>
        </p:nvSpPr>
        <p:spPr>
          <a:xfrm>
            <a:off x="-23447" y="5507940"/>
            <a:ext cx="1522048" cy="338554"/>
          </a:xfrm>
          <a:prstGeom prst="rect">
            <a:avLst/>
          </a:prstGeom>
          <a:noFill/>
        </p:spPr>
        <p:txBody>
          <a:bodyPr wrap="square" rtlCol="1">
            <a:spAutoFit/>
          </a:bodyPr>
          <a:lstStyle/>
          <a:p>
            <a:r>
              <a:rPr lang="he-IL" sz="1600" b="1" dirty="0" smtClean="0">
                <a:solidFill>
                  <a:schemeClr val="bg1"/>
                </a:solidFill>
              </a:rPr>
              <a:t>טחנת אבו </a:t>
            </a:r>
            <a:r>
              <a:rPr lang="he-IL" sz="1600" b="1" dirty="0" err="1" smtClean="0">
                <a:solidFill>
                  <a:schemeClr val="bg1"/>
                </a:solidFill>
              </a:rPr>
              <a:t>רבח</a:t>
            </a:r>
            <a:endParaRPr lang="he-IL" sz="1600" b="1" dirty="0">
              <a:solidFill>
                <a:schemeClr val="bg1"/>
              </a:solidFill>
            </a:endParaRPr>
          </a:p>
        </p:txBody>
      </p:sp>
      <p:sp>
        <p:nvSpPr>
          <p:cNvPr id="11" name="TextBox 10"/>
          <p:cNvSpPr txBox="1"/>
          <p:nvPr/>
        </p:nvSpPr>
        <p:spPr>
          <a:xfrm>
            <a:off x="0" y="0"/>
            <a:ext cx="9144000" cy="938719"/>
          </a:xfrm>
          <a:prstGeom prst="rect">
            <a:avLst/>
          </a:prstGeom>
          <a:solidFill>
            <a:schemeClr val="bg2">
              <a:lumMod val="50000"/>
            </a:schemeClr>
          </a:solidFill>
        </p:spPr>
        <p:txBody>
          <a:bodyPr wrap="square" rtlCol="1">
            <a:spAutoFit/>
          </a:bodyPr>
          <a:lstStyle/>
          <a:p>
            <a:pPr algn="ctr">
              <a:lnSpc>
                <a:spcPts val="2200"/>
              </a:lnSpc>
            </a:pPr>
            <a:r>
              <a:rPr lang="he-IL" sz="2000" b="1" dirty="0" smtClean="0"/>
              <a:t>מיד כשיורדים לסבך הקנה והסוף שעל גדת הנחל, פוגשים את סימון שביל ישראל על </a:t>
            </a:r>
          </a:p>
          <a:p>
            <a:pPr algn="ctr">
              <a:lnSpc>
                <a:spcPts val="2200"/>
              </a:lnSpc>
            </a:pPr>
            <a:r>
              <a:rPr lang="he-IL" sz="2000" b="1" dirty="0" smtClean="0"/>
              <a:t>אחד הסלעים (שלושה פסים מקבילים במדורג – כתום / כחול / לבן), ובהמשך גם על </a:t>
            </a:r>
            <a:r>
              <a:rPr lang="en-US" sz="2000" b="1" dirty="0" smtClean="0"/>
              <a:t/>
            </a:r>
            <a:br>
              <a:rPr lang="en-US" sz="2000" b="1" dirty="0" smtClean="0"/>
            </a:br>
            <a:r>
              <a:rPr lang="he-IL" sz="2000" b="1" dirty="0" smtClean="0"/>
              <a:t>גזעי עצי האקליפטוס הענקיים המלווים את תוואי הנחל.</a:t>
            </a:r>
            <a:endParaRPr lang="he-IL" sz="2000" b="1" dirty="0"/>
          </a:p>
        </p:txBody>
      </p:sp>
      <p:sp>
        <p:nvSpPr>
          <p:cNvPr id="2" name="TextBox 1"/>
          <p:cNvSpPr txBox="1"/>
          <p:nvPr/>
        </p:nvSpPr>
        <p:spPr>
          <a:xfrm>
            <a:off x="15630" y="13137"/>
            <a:ext cx="9144000" cy="2416046"/>
          </a:xfrm>
          <a:prstGeom prst="rect">
            <a:avLst/>
          </a:prstGeom>
          <a:solidFill>
            <a:schemeClr val="bg2">
              <a:lumMod val="50000"/>
            </a:schemeClr>
          </a:solidFill>
        </p:spPr>
        <p:txBody>
          <a:bodyPr wrap="square" rtlCol="1">
            <a:spAutoFit/>
          </a:bodyPr>
          <a:lstStyle/>
          <a:p>
            <a:pPr algn="ctr"/>
            <a:r>
              <a:rPr lang="he-IL" sz="2400" b="1" dirty="0" smtClean="0">
                <a:solidFill>
                  <a:srgbClr val="FFFF00"/>
                </a:solidFill>
              </a:rPr>
              <a:t>סיימנו עם אתרי מקורות הירקון בראש העין ואנחנו יוצאים לפקוד נקודות שונות לאורך "זרימתו" של ה"נהר" מכאן ועד השפך, בחוף תל – אביב.</a:t>
            </a:r>
          </a:p>
          <a:p>
            <a:pPr algn="ctr"/>
            <a:endParaRPr lang="he-IL" sz="2400" b="1" dirty="0" smtClean="0">
              <a:solidFill>
                <a:srgbClr val="FFFF00"/>
              </a:solidFill>
            </a:endParaRPr>
          </a:p>
          <a:p>
            <a:pPr algn="ctr">
              <a:lnSpc>
                <a:spcPts val="2200"/>
              </a:lnSpc>
            </a:pPr>
            <a:r>
              <a:rPr lang="he-IL" sz="2000" b="1" dirty="0"/>
              <a:t>אנחנו יוצאים לטיול רגלי לאורך קטע של הירקון באזור נווה ירק, לא רחוק ממחלף </a:t>
            </a:r>
          </a:p>
          <a:p>
            <a:pPr algn="ctr">
              <a:lnSpc>
                <a:spcPts val="2200"/>
              </a:lnSpc>
            </a:pPr>
            <a:r>
              <a:rPr lang="he-IL" sz="2000" b="1" dirty="0"/>
              <a:t>ירקון, אזור אליו מגיע גם שביל ישראל (מסומן במפה בקו מקווקו שחור), ושם נפגוש </a:t>
            </a:r>
            <a:r>
              <a:rPr lang="en-US" sz="2000" b="1" dirty="0"/>
              <a:t/>
            </a:r>
            <a:br>
              <a:rPr lang="en-US" sz="2000" b="1" dirty="0"/>
            </a:br>
            <a:r>
              <a:rPr lang="he-IL" sz="2000" b="1" dirty="0"/>
              <a:t>כמה אתרים...</a:t>
            </a:r>
          </a:p>
          <a:p>
            <a:pPr algn="ctr"/>
            <a:endParaRPr lang="he-IL" sz="2400" b="1" dirty="0">
              <a:solidFill>
                <a:srgbClr val="FFFF00"/>
              </a:solidFill>
            </a:endParaRPr>
          </a:p>
        </p:txBody>
      </p:sp>
    </p:spTree>
    <p:extLst>
      <p:ext uri="{BB962C8B-B14F-4D97-AF65-F5344CB8AC3E}">
        <p14:creationId xmlns:p14="http://schemas.microsoft.com/office/powerpoint/2010/main" val="11115296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55" presetClass="exit" presetSubtype="0" fill="hold" grpId="0" nodeType="withEffect">
                                  <p:stCondLst>
                                    <p:cond delay="0"/>
                                  </p:stCondLst>
                                  <p:childTnLst>
                                    <p:anim calcmode="lin" valueType="num">
                                      <p:cBhvr>
                                        <p:cTn id="16" dur="1000"/>
                                        <p:tgtEl>
                                          <p:spTgt spid="5"/>
                                        </p:tgtEl>
                                        <p:attrNameLst>
                                          <p:attrName>ppt_w</p:attrName>
                                        </p:attrNameLst>
                                      </p:cBhvr>
                                      <p:tavLst>
                                        <p:tav tm="0">
                                          <p:val>
                                            <p:strVal val="ppt_w"/>
                                          </p:val>
                                        </p:tav>
                                        <p:tav tm="100000">
                                          <p:val>
                                            <p:strVal val="ppt_w*0.70"/>
                                          </p:val>
                                        </p:tav>
                                      </p:tavLst>
                                    </p:anim>
                                    <p:anim calcmode="lin" valueType="num">
                                      <p:cBhvr>
                                        <p:cTn id="17" dur="1000"/>
                                        <p:tgtEl>
                                          <p:spTgt spid="5"/>
                                        </p:tgtEl>
                                        <p:attrNameLst>
                                          <p:attrName>ppt_h</p:attrName>
                                        </p:attrNameLst>
                                      </p:cBhvr>
                                      <p:tavLst>
                                        <p:tav tm="0">
                                          <p:val>
                                            <p:strVal val="ppt_h"/>
                                          </p:val>
                                        </p:tav>
                                        <p:tav tm="100000">
                                          <p:val>
                                            <p:strVal val="ppt_h"/>
                                          </p:val>
                                        </p:tav>
                                      </p:tavLst>
                                    </p:anim>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par>
                                <p:cTn id="20" presetID="55" presetClass="exit" presetSubtype="0" fill="hold" grpId="0" nodeType="withEffect">
                                  <p:stCondLst>
                                    <p:cond delay="0"/>
                                  </p:stCondLst>
                                  <p:childTnLst>
                                    <p:anim calcmode="lin" valueType="num">
                                      <p:cBhvr>
                                        <p:cTn id="21" dur="1000"/>
                                        <p:tgtEl>
                                          <p:spTgt spid="6"/>
                                        </p:tgtEl>
                                        <p:attrNameLst>
                                          <p:attrName>ppt_w</p:attrName>
                                        </p:attrNameLst>
                                      </p:cBhvr>
                                      <p:tavLst>
                                        <p:tav tm="0">
                                          <p:val>
                                            <p:strVal val="ppt_w"/>
                                          </p:val>
                                        </p:tav>
                                        <p:tav tm="100000">
                                          <p:val>
                                            <p:strVal val="ppt_w*0.70"/>
                                          </p:val>
                                        </p:tav>
                                      </p:tavLst>
                                    </p:anim>
                                    <p:anim calcmode="lin" valueType="num">
                                      <p:cBhvr>
                                        <p:cTn id="22" dur="1000"/>
                                        <p:tgtEl>
                                          <p:spTgt spid="6"/>
                                        </p:tgtEl>
                                        <p:attrNameLst>
                                          <p:attrName>ppt_h</p:attrName>
                                        </p:attrNameLst>
                                      </p:cBhvr>
                                      <p:tavLst>
                                        <p:tav tm="0">
                                          <p:val>
                                            <p:strVal val="ppt_h"/>
                                          </p:val>
                                        </p:tav>
                                        <p:tav tm="100000">
                                          <p:val>
                                            <p:strVal val="ppt_h"/>
                                          </p:val>
                                        </p:tav>
                                      </p:tavLst>
                                    </p:anim>
                                    <p:animEffect transition="out" filter="fade">
                                      <p:cBhvr>
                                        <p:cTn id="23" dur="1000"/>
                                        <p:tgtEl>
                                          <p:spTgt spid="6"/>
                                        </p:tgtEl>
                                      </p:cBhvr>
                                    </p:animEffect>
                                    <p:set>
                                      <p:cBhvr>
                                        <p:cTn id="24" dur="1" fill="hold">
                                          <p:stCondLst>
                                            <p:cond delay="999"/>
                                          </p:stCondLst>
                                        </p:cTn>
                                        <p:tgtEl>
                                          <p:spTgt spid="6"/>
                                        </p:tgtEl>
                                        <p:attrNameLst>
                                          <p:attrName>style.visibility</p:attrName>
                                        </p:attrNameLst>
                                      </p:cBhvr>
                                      <p:to>
                                        <p:strVal val="hidden"/>
                                      </p:to>
                                    </p:set>
                                  </p:childTnLst>
                                </p:cTn>
                              </p:par>
                              <p:par>
                                <p:cTn id="25" presetID="55" presetClass="exit" presetSubtype="0" fill="hold" grpId="0" nodeType="withEffect">
                                  <p:stCondLst>
                                    <p:cond delay="0"/>
                                  </p:stCondLst>
                                  <p:childTnLst>
                                    <p:anim calcmode="lin" valueType="num">
                                      <p:cBhvr>
                                        <p:cTn id="26" dur="1000"/>
                                        <p:tgtEl>
                                          <p:spTgt spid="7"/>
                                        </p:tgtEl>
                                        <p:attrNameLst>
                                          <p:attrName>ppt_w</p:attrName>
                                        </p:attrNameLst>
                                      </p:cBhvr>
                                      <p:tavLst>
                                        <p:tav tm="0">
                                          <p:val>
                                            <p:strVal val="ppt_w"/>
                                          </p:val>
                                        </p:tav>
                                        <p:tav tm="100000">
                                          <p:val>
                                            <p:strVal val="ppt_w*0.70"/>
                                          </p:val>
                                        </p:tav>
                                      </p:tavLst>
                                    </p:anim>
                                    <p:anim calcmode="lin" valueType="num">
                                      <p:cBhvr>
                                        <p:cTn id="27" dur="1000"/>
                                        <p:tgtEl>
                                          <p:spTgt spid="7"/>
                                        </p:tgtEl>
                                        <p:attrNameLst>
                                          <p:attrName>ppt_h</p:attrName>
                                        </p:attrNameLst>
                                      </p:cBhvr>
                                      <p:tavLst>
                                        <p:tav tm="0">
                                          <p:val>
                                            <p:strVal val="ppt_h"/>
                                          </p:val>
                                        </p:tav>
                                        <p:tav tm="100000">
                                          <p:val>
                                            <p:strVal val="ppt_h"/>
                                          </p:val>
                                        </p:tav>
                                      </p:tavLst>
                                    </p:anim>
                                    <p:animEffect transition="out" filter="fade">
                                      <p:cBhvr>
                                        <p:cTn id="28" dur="1000"/>
                                        <p:tgtEl>
                                          <p:spTgt spid="7"/>
                                        </p:tgtEl>
                                      </p:cBhvr>
                                    </p:animEffect>
                                    <p:set>
                                      <p:cBhvr>
                                        <p:cTn id="29" dur="1" fill="hold">
                                          <p:stCondLst>
                                            <p:cond delay="999"/>
                                          </p:stCondLst>
                                        </p:cTn>
                                        <p:tgtEl>
                                          <p:spTgt spid="7"/>
                                        </p:tgtEl>
                                        <p:attrNameLst>
                                          <p:attrName>style.visibility</p:attrName>
                                        </p:attrNameLst>
                                      </p:cBhvr>
                                      <p:to>
                                        <p:strVal val="hidden"/>
                                      </p:to>
                                    </p:set>
                                  </p:childTnLst>
                                </p:cTn>
                              </p:par>
                              <p:par>
                                <p:cTn id="30" presetID="55" presetClass="exit" presetSubtype="0" fill="hold" grpId="0" nodeType="withEffect">
                                  <p:stCondLst>
                                    <p:cond delay="0"/>
                                  </p:stCondLst>
                                  <p:childTnLst>
                                    <p:anim calcmode="lin" valueType="num">
                                      <p:cBhvr>
                                        <p:cTn id="31" dur="1000"/>
                                        <p:tgtEl>
                                          <p:spTgt spid="8"/>
                                        </p:tgtEl>
                                        <p:attrNameLst>
                                          <p:attrName>ppt_w</p:attrName>
                                        </p:attrNameLst>
                                      </p:cBhvr>
                                      <p:tavLst>
                                        <p:tav tm="0">
                                          <p:val>
                                            <p:strVal val="ppt_w"/>
                                          </p:val>
                                        </p:tav>
                                        <p:tav tm="100000">
                                          <p:val>
                                            <p:strVal val="ppt_w*0.70"/>
                                          </p:val>
                                        </p:tav>
                                      </p:tavLst>
                                    </p:anim>
                                    <p:anim calcmode="lin" valueType="num">
                                      <p:cBhvr>
                                        <p:cTn id="32" dur="1000"/>
                                        <p:tgtEl>
                                          <p:spTgt spid="8"/>
                                        </p:tgtEl>
                                        <p:attrNameLst>
                                          <p:attrName>ppt_h</p:attrName>
                                        </p:attrNameLst>
                                      </p:cBhvr>
                                      <p:tavLst>
                                        <p:tav tm="0">
                                          <p:val>
                                            <p:strVal val="ppt_h"/>
                                          </p:val>
                                        </p:tav>
                                        <p:tav tm="100000">
                                          <p:val>
                                            <p:strVal val="ppt_h"/>
                                          </p:val>
                                        </p:tav>
                                      </p:tavLst>
                                    </p:anim>
                                    <p:animEffect transition="out" filter="fade">
                                      <p:cBhvr>
                                        <p:cTn id="33" dur="1000"/>
                                        <p:tgtEl>
                                          <p:spTgt spid="8"/>
                                        </p:tgtEl>
                                      </p:cBhvr>
                                    </p:animEffect>
                                    <p:set>
                                      <p:cBhvr>
                                        <p:cTn id="34" dur="1" fill="hold">
                                          <p:stCondLst>
                                            <p:cond delay="9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1000"/>
                                        <p:tgtEl>
                                          <p:spTgt spid="10"/>
                                        </p:tgtEl>
                                        <p:attrNameLst>
                                          <p:attrName>ppt_w</p:attrName>
                                        </p:attrNameLst>
                                      </p:cBhvr>
                                      <p:tavLst>
                                        <p:tav tm="0">
                                          <p:val>
                                            <p:strVal val="ppt_w"/>
                                          </p:val>
                                        </p:tav>
                                        <p:tav tm="100000">
                                          <p:val>
                                            <p:fltVal val="0"/>
                                          </p:val>
                                        </p:tav>
                                      </p:tavLst>
                                    </p:anim>
                                    <p:anim calcmode="lin" valueType="num">
                                      <p:cBhvr>
                                        <p:cTn id="39" dur="1000"/>
                                        <p:tgtEl>
                                          <p:spTgt spid="10"/>
                                        </p:tgtEl>
                                        <p:attrNameLst>
                                          <p:attrName>ppt_h</p:attrName>
                                        </p:attrNameLst>
                                      </p:cBhvr>
                                      <p:tavLst>
                                        <p:tav tm="0">
                                          <p:val>
                                            <p:strVal val="ppt_h"/>
                                          </p:val>
                                        </p:tav>
                                        <p:tav tm="100000">
                                          <p:val>
                                            <p:fltVal val="0"/>
                                          </p:val>
                                        </p:tav>
                                      </p:tavLst>
                                    </p:anim>
                                    <p:animEffect transition="out" filter="fade">
                                      <p:cBhvr>
                                        <p:cTn id="40" dur="1000"/>
                                        <p:tgtEl>
                                          <p:spTgt spid="10"/>
                                        </p:tgtEl>
                                      </p:cBhvr>
                                    </p:animEffect>
                                    <p:set>
                                      <p:cBhvr>
                                        <p:cTn id="41" dur="1" fill="hold">
                                          <p:stCondLst>
                                            <p:cond delay="9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1000"/>
                                        <p:tgtEl>
                                          <p:spTgt spid="9"/>
                                        </p:tgtEl>
                                        <p:attrNameLst>
                                          <p:attrName>ppt_w</p:attrName>
                                        </p:attrNameLst>
                                      </p:cBhvr>
                                      <p:tavLst>
                                        <p:tav tm="0">
                                          <p:val>
                                            <p:strVal val="ppt_w"/>
                                          </p:val>
                                        </p:tav>
                                        <p:tav tm="100000">
                                          <p:val>
                                            <p:fltVal val="0"/>
                                          </p:val>
                                        </p:tav>
                                      </p:tavLst>
                                    </p:anim>
                                    <p:anim calcmode="lin" valueType="num">
                                      <p:cBhvr>
                                        <p:cTn id="46" dur="1000"/>
                                        <p:tgtEl>
                                          <p:spTgt spid="9"/>
                                        </p:tgtEl>
                                        <p:attrNameLst>
                                          <p:attrName>ppt_h</p:attrName>
                                        </p:attrNameLst>
                                      </p:cBhvr>
                                      <p:tavLst>
                                        <p:tav tm="0">
                                          <p:val>
                                            <p:strVal val="ppt_h"/>
                                          </p:val>
                                        </p:tav>
                                        <p:tav tm="100000">
                                          <p:val>
                                            <p:fltVal val="0"/>
                                          </p:val>
                                        </p:tav>
                                      </p:tavLst>
                                    </p:anim>
                                    <p:animEffect transition="out" filter="fade">
                                      <p:cBhvr>
                                        <p:cTn id="47" dur="1000"/>
                                        <p:tgtEl>
                                          <p:spTgt spid="9"/>
                                        </p:tgtEl>
                                      </p:cBhvr>
                                    </p:animEffect>
                                    <p:set>
                                      <p:cBhvr>
                                        <p:cTn id="48" dur="1" fill="hold">
                                          <p:stCondLst>
                                            <p:cond delay="999"/>
                                          </p:stCondLst>
                                        </p:cTn>
                                        <p:tgtEl>
                                          <p:spTgt spid="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xit" presetSubtype="32" fill="hold" nodeType="clickEffect">
                                  <p:stCondLst>
                                    <p:cond delay="0"/>
                                  </p:stCondLst>
                                  <p:childTnLst>
                                    <p:anim calcmode="lin" valueType="num">
                                      <p:cBhvr>
                                        <p:cTn id="52" dur="1000"/>
                                        <p:tgtEl>
                                          <p:spTgt spid="12"/>
                                        </p:tgtEl>
                                        <p:attrNameLst>
                                          <p:attrName>ppt_w</p:attrName>
                                        </p:attrNameLst>
                                      </p:cBhvr>
                                      <p:tavLst>
                                        <p:tav tm="0">
                                          <p:val>
                                            <p:strVal val="ppt_w"/>
                                          </p:val>
                                        </p:tav>
                                        <p:tav tm="100000">
                                          <p:val>
                                            <p:fltVal val="0"/>
                                          </p:val>
                                        </p:tav>
                                      </p:tavLst>
                                    </p:anim>
                                    <p:anim calcmode="lin" valueType="num">
                                      <p:cBhvr>
                                        <p:cTn id="53" dur="1000"/>
                                        <p:tgtEl>
                                          <p:spTgt spid="12"/>
                                        </p:tgtEl>
                                        <p:attrNameLst>
                                          <p:attrName>ppt_h</p:attrName>
                                        </p:attrNameLst>
                                      </p:cBhvr>
                                      <p:tavLst>
                                        <p:tav tm="0">
                                          <p:val>
                                            <p:strVal val="ppt_h"/>
                                          </p:val>
                                        </p:tav>
                                        <p:tav tm="100000">
                                          <p:val>
                                            <p:fltVal val="0"/>
                                          </p:val>
                                        </p:tav>
                                      </p:tavLst>
                                    </p:anim>
                                    <p:animEffect transition="out" filter="fade">
                                      <p:cBhvr>
                                        <p:cTn id="54" dur="1000"/>
                                        <p:tgtEl>
                                          <p:spTgt spid="12"/>
                                        </p:tgtEl>
                                      </p:cBhvr>
                                    </p:animEffect>
                                    <p:set>
                                      <p:cBhvr>
                                        <p:cTn id="55"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6218"/>
            <a:ext cx="9144000" cy="5841782"/>
          </a:xfrm>
          <a:prstGeom prst="rect">
            <a:avLst/>
          </a:prstGeom>
        </p:spPr>
      </p:pic>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01885"/>
            <a:ext cx="9143999" cy="6056115"/>
          </a:xfrm>
          <a:prstGeom prst="rect">
            <a:avLst/>
          </a:prstGeom>
        </p:spPr>
      </p:pic>
      <p:pic>
        <p:nvPicPr>
          <p:cNvPr id="6" name="תמונה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8397"/>
            <a:ext cx="9144000" cy="6269603"/>
          </a:xfrm>
          <a:prstGeom prst="rect">
            <a:avLst/>
          </a:prstGeom>
        </p:spPr>
      </p:pic>
      <p:sp>
        <p:nvSpPr>
          <p:cNvPr id="2" name="TextBox 1"/>
          <p:cNvSpPr txBox="1"/>
          <p:nvPr/>
        </p:nvSpPr>
        <p:spPr>
          <a:xfrm>
            <a:off x="-1" y="0"/>
            <a:ext cx="9144000" cy="3416320"/>
          </a:xfrm>
          <a:prstGeom prst="rect">
            <a:avLst/>
          </a:prstGeom>
          <a:solidFill>
            <a:schemeClr val="bg2">
              <a:lumMod val="50000"/>
            </a:schemeClr>
          </a:solidFill>
        </p:spPr>
        <p:txBody>
          <a:bodyPr wrap="square" rtlCol="1">
            <a:spAutoFit/>
          </a:bodyPr>
          <a:lstStyle/>
          <a:p>
            <a:pPr algn="ctr"/>
            <a:r>
              <a:rPr lang="he-IL" b="1" u="sng" dirty="0">
                <a:solidFill>
                  <a:srgbClr val="FFFF00"/>
                </a:solidFill>
              </a:rPr>
              <a:t>בית לאה</a:t>
            </a:r>
          </a:p>
          <a:p>
            <a:pPr algn="ctr"/>
            <a:r>
              <a:rPr lang="he-IL" b="1" dirty="0"/>
              <a:t>המבנה הניצב על הגדה הצפונית של נחל הירקון סמוך לסכר נווה ירק לא הרחק </a:t>
            </a:r>
            <a:r>
              <a:rPr lang="en-US" b="1" dirty="0"/>
              <a:t/>
            </a:r>
            <a:br>
              <a:rPr lang="en-US" b="1" dirty="0"/>
            </a:br>
            <a:r>
              <a:rPr lang="he-IL" b="1" dirty="0"/>
              <a:t>מהמושב נווה ירק הוקם במאה ה-19, בלב פרדסים. הוא בן שתי קומות. בקומה </a:t>
            </a:r>
          </a:p>
          <a:p>
            <a:pPr algn="ctr"/>
            <a:r>
              <a:rPr lang="he-IL" b="1" dirty="0"/>
              <a:t>הראשונה שכן מתקן שאיבה שבאמצעותו שאבו מים מנחל הירקון להשקיית הפרדס הסמוך. </a:t>
            </a:r>
            <a:r>
              <a:rPr lang="en-US" b="1" dirty="0" smtClean="0"/>
              <a:t/>
            </a:r>
            <a:br>
              <a:rPr lang="en-US" b="1" dirty="0" smtClean="0"/>
            </a:br>
            <a:r>
              <a:rPr lang="he-IL" b="1" dirty="0" smtClean="0"/>
              <a:t>כרבים </a:t>
            </a:r>
            <a:r>
              <a:rPr lang="he-IL" b="1" dirty="0"/>
              <a:t>מבתי הפרדס ההיסטוריים, גם בית זה נבנה בשלבים. ראשיתו במבנה </a:t>
            </a:r>
            <a:r>
              <a:rPr lang="he-IL" b="1" dirty="0" smtClean="0"/>
              <a:t>בן </a:t>
            </a:r>
            <a:r>
              <a:rPr lang="he-IL" b="1" dirty="0"/>
              <a:t>קומה אחת,  </a:t>
            </a:r>
            <a:endParaRPr lang="he-IL" b="1" dirty="0" smtClean="0"/>
          </a:p>
          <a:p>
            <a:pPr algn="ctr"/>
            <a:r>
              <a:rPr lang="he-IL" b="1" dirty="0" smtClean="0"/>
              <a:t>שבו </a:t>
            </a:r>
            <a:r>
              <a:rPr lang="he-IL" b="1" dirty="0"/>
              <a:t>שכן מכון שאיבה ששאב מים מנחל הירקון להשקיית הפרדס הסמוך. בחדר קטן, מצפון </a:t>
            </a:r>
            <a:endParaRPr lang="he-IL" b="1" dirty="0" smtClean="0"/>
          </a:p>
          <a:p>
            <a:pPr algn="ctr"/>
            <a:r>
              <a:rPr lang="he-IL" b="1" dirty="0" smtClean="0"/>
              <a:t>לחדר </a:t>
            </a:r>
            <a:r>
              <a:rPr lang="he-IL" b="1" dirty="0"/>
              <a:t>המשאבות, התגורר כנראה </a:t>
            </a:r>
            <a:r>
              <a:rPr lang="he-IL" b="1" dirty="0" err="1"/>
              <a:t>הביארג'י</a:t>
            </a:r>
            <a:r>
              <a:rPr lang="he-IL" b="1" dirty="0"/>
              <a:t> ("איש הבאר") שטיפל בפרדס. סקר שנערך במבנה גילה שתחילה שאבו מים במנוע קטן ואחר-כך החליפו </a:t>
            </a:r>
            <a:r>
              <a:rPr lang="he-IL" b="1" dirty="0" smtClean="0"/>
              <a:t>אותו </a:t>
            </a:r>
            <a:r>
              <a:rPr lang="he-IL" b="1" dirty="0"/>
              <a:t>במנוע חזק יותר, ולשם חיזוק ועיגון המנוע נוספו ברצפה יציקות בטון. בשלב </a:t>
            </a:r>
            <a:r>
              <a:rPr lang="he-IL" b="1" dirty="0" smtClean="0"/>
              <a:t>כלשהו </a:t>
            </a:r>
            <a:r>
              <a:rPr lang="he-IL" b="1" dirty="0"/>
              <a:t>הוסיפו בעלי הפרדס קומה שנייה. ייתכן שהקומה השנייה שימשה כבית קיט </a:t>
            </a:r>
            <a:r>
              <a:rPr lang="he-IL" b="1" dirty="0" smtClean="0"/>
              <a:t>ונופש </a:t>
            </a:r>
            <a:r>
              <a:rPr lang="he-IL" b="1" dirty="0"/>
              <a:t>לבעלי הפרדס. מקור השם "בית לאה", אינו ידוע. לטענת מנהל רשות נחל </a:t>
            </a:r>
            <a:r>
              <a:rPr lang="he-IL" b="1" dirty="0" smtClean="0"/>
              <a:t>הירקון</a:t>
            </a:r>
            <a:r>
              <a:rPr lang="he-IL" b="1" dirty="0"/>
              <a:t>, דוד פרגמנט, מישהו כתב גרפיטי על קיר המבנה: "לאה המקומטת" והשם </a:t>
            </a:r>
          </a:p>
          <a:p>
            <a:pPr algn="ctr"/>
            <a:r>
              <a:rPr lang="he-IL" b="1" dirty="0"/>
              <a:t>"דבק" בבית ומופיע במסמכים הרשמיים ובשלטים.</a:t>
            </a:r>
          </a:p>
        </p:txBody>
      </p:sp>
    </p:spTree>
    <p:extLst>
      <p:ext uri="{BB962C8B-B14F-4D97-AF65-F5344CB8AC3E}">
        <p14:creationId xmlns:p14="http://schemas.microsoft.com/office/powerpoint/2010/main" val="12603186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7" presetClass="exit" presetSubtype="2" fill="hold" nodeType="clickEffect">
                                  <p:stCondLst>
                                    <p:cond delay="0"/>
                                  </p:stCondLst>
                                  <p:childTnLst>
                                    <p:anim calcmode="lin" valueType="num">
                                      <p:cBhvr>
                                        <p:cTn id="20" dur="1000"/>
                                        <p:tgtEl>
                                          <p:spTgt spid="3"/>
                                        </p:tgtEl>
                                        <p:attrNameLst>
                                          <p:attrName>ppt_x</p:attrName>
                                        </p:attrNameLst>
                                      </p:cBhvr>
                                      <p:tavLst>
                                        <p:tav tm="0">
                                          <p:val>
                                            <p:strVal val="ppt_x"/>
                                          </p:val>
                                        </p:tav>
                                        <p:tav tm="100000">
                                          <p:val>
                                            <p:strVal val="ppt_x+ppt_w/2"/>
                                          </p:val>
                                        </p:tav>
                                      </p:tavLst>
                                    </p:anim>
                                    <p:anim calcmode="lin" valueType="num">
                                      <p:cBhvr>
                                        <p:cTn id="21" dur="1000"/>
                                        <p:tgtEl>
                                          <p:spTgt spid="3"/>
                                        </p:tgtEl>
                                        <p:attrNameLst>
                                          <p:attrName>ppt_y</p:attrName>
                                        </p:attrNameLst>
                                      </p:cBhvr>
                                      <p:tavLst>
                                        <p:tav tm="0">
                                          <p:val>
                                            <p:strVal val="ppt_y"/>
                                          </p:val>
                                        </p:tav>
                                        <p:tav tm="100000">
                                          <p:val>
                                            <p:strVal val="ppt_y"/>
                                          </p:val>
                                        </p:tav>
                                      </p:tavLst>
                                    </p:anim>
                                    <p:anim calcmode="lin" valueType="num">
                                      <p:cBhvr>
                                        <p:cTn id="22" dur="1000"/>
                                        <p:tgtEl>
                                          <p:spTgt spid="3"/>
                                        </p:tgtEl>
                                        <p:attrNameLst>
                                          <p:attrName>ppt_w</p:attrName>
                                        </p:attrNameLst>
                                      </p:cBhvr>
                                      <p:tavLst>
                                        <p:tav tm="0">
                                          <p:val>
                                            <p:strVal val="ppt_w"/>
                                          </p:val>
                                        </p:tav>
                                        <p:tav tm="100000">
                                          <p:val>
                                            <p:fltVal val="0"/>
                                          </p:val>
                                        </p:tav>
                                      </p:tavLst>
                                    </p:anim>
                                    <p:anim calcmode="lin" valueType="num">
                                      <p:cBhvr>
                                        <p:cTn id="23" dur="1000"/>
                                        <p:tgtEl>
                                          <p:spTgt spid="3"/>
                                        </p:tgtEl>
                                        <p:attrNameLst>
                                          <p:attrName>ppt_h</p:attrName>
                                        </p:attrNameLst>
                                      </p:cBhvr>
                                      <p:tavLst>
                                        <p:tav tm="0">
                                          <p:val>
                                            <p:strVal val="ppt_h"/>
                                          </p:val>
                                        </p:tav>
                                        <p:tav tm="100000">
                                          <p:val>
                                            <p:strVal val="ppt_h"/>
                                          </p:val>
                                        </p:tav>
                                      </p:tavLst>
                                    </p:anim>
                                    <p:set>
                                      <p:cBhvr>
                                        <p:cTn id="2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38" y="801986"/>
            <a:ext cx="9144000" cy="6056014"/>
          </a:xfrm>
          <a:prstGeom prst="rect">
            <a:avLst/>
          </a:prstGeom>
        </p:spPr>
      </p:pic>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8" y="801584"/>
            <a:ext cx="9144000" cy="6056416"/>
          </a:xfrm>
          <a:prstGeom prst="rect">
            <a:avLst/>
          </a:prstGeom>
        </p:spPr>
      </p:pic>
      <p:pic>
        <p:nvPicPr>
          <p:cNvPr id="4" name="תמונה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01585"/>
            <a:ext cx="9144000" cy="6056415"/>
          </a:xfrm>
          <a:prstGeom prst="rect">
            <a:avLst/>
          </a:prstGeom>
        </p:spPr>
      </p:pic>
      <p:pic>
        <p:nvPicPr>
          <p:cNvPr id="2" name="תמונה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37" y="715617"/>
            <a:ext cx="9183076" cy="6142383"/>
          </a:xfrm>
          <a:prstGeom prst="rect">
            <a:avLst/>
          </a:prstGeom>
        </p:spPr>
      </p:pic>
      <p:sp>
        <p:nvSpPr>
          <p:cNvPr id="3" name="TextBox 2"/>
          <p:cNvSpPr txBox="1"/>
          <p:nvPr/>
        </p:nvSpPr>
        <p:spPr>
          <a:xfrm>
            <a:off x="0" y="0"/>
            <a:ext cx="9144000" cy="707886"/>
          </a:xfrm>
          <a:prstGeom prst="rect">
            <a:avLst/>
          </a:prstGeom>
          <a:solidFill>
            <a:schemeClr val="bg2">
              <a:lumMod val="50000"/>
            </a:schemeClr>
          </a:solidFill>
        </p:spPr>
        <p:txBody>
          <a:bodyPr wrap="square" rtlCol="1">
            <a:spAutoFit/>
          </a:bodyPr>
          <a:lstStyle/>
          <a:p>
            <a:pPr algn="ctr"/>
            <a:r>
              <a:rPr lang="he-IL" sz="2000" b="1" dirty="0" smtClean="0"/>
              <a:t>ממשיכים להלך  בשביל מסודר בסבך הצמחייה ולצד המים המפכפכים, ואנחנו מתחת לגשר כביש 40, שממש "הומה מאדם" הבוקר, עקב פעילות קהילתית כלשהי. </a:t>
            </a:r>
            <a:endParaRPr lang="he-IL" sz="2000" b="1" dirty="0"/>
          </a:p>
        </p:txBody>
      </p:sp>
    </p:spTree>
    <p:extLst>
      <p:ext uri="{BB962C8B-B14F-4D97-AF65-F5344CB8AC3E}">
        <p14:creationId xmlns:p14="http://schemas.microsoft.com/office/powerpoint/2010/main" val="32719845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8" fill="hold" nodeType="clickEffect">
                                  <p:stCondLst>
                                    <p:cond delay="0"/>
                                  </p:stCondLst>
                                  <p:childTnLst>
                                    <p:animEffect transition="out" filter="wheel(8)">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8" fill="hold" nodeType="clickEffect">
                                  <p:stCondLst>
                                    <p:cond delay="0"/>
                                  </p:stCondLst>
                                  <p:childTnLst>
                                    <p:animEffect transition="out" filter="wheel(8)">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8" fill="hold" nodeType="clickEffect">
                                  <p:stCondLst>
                                    <p:cond delay="0"/>
                                  </p:stCondLst>
                                  <p:childTnLst>
                                    <p:animEffect transition="out" filter="wheel(8)">
                                      <p:cBhvr>
                                        <p:cTn id="16" dur="1000"/>
                                        <p:tgtEl>
                                          <p:spTgt spid="6"/>
                                        </p:tgtEl>
                                      </p:cBhvr>
                                    </p:animEffect>
                                    <p:set>
                                      <p:cBhvr>
                                        <p:cTn id="17" dur="1" fill="hold">
                                          <p:stCondLst>
                                            <p:cond delay="999"/>
                                          </p:stCondLst>
                                        </p:cTn>
                                        <p:tgtEl>
                                          <p:spTgt spid="6"/>
                                        </p:tgtEl>
                                        <p:attrNameLst>
                                          <p:attrName>style.visibility</p:attrName>
                                        </p:attrNameLst>
                                      </p:cBhvr>
                                      <p:to>
                                        <p:strVal val="hidden"/>
                                      </p:to>
                                    </p:set>
                                  </p:childTnLst>
                                </p:cTn>
                              </p:par>
                              <p:par>
                                <p:cTn id="18" presetID="55" presetClass="exit" presetSubtype="0" fill="hold" grpId="0" nodeType="withEffect">
                                  <p:stCondLst>
                                    <p:cond delay="0"/>
                                  </p:stCondLst>
                                  <p:childTnLst>
                                    <p:anim calcmode="lin" valueType="num">
                                      <p:cBhvr>
                                        <p:cTn id="19" dur="1000"/>
                                        <p:tgtEl>
                                          <p:spTgt spid="3"/>
                                        </p:tgtEl>
                                        <p:attrNameLst>
                                          <p:attrName>ppt_w</p:attrName>
                                        </p:attrNameLst>
                                      </p:cBhvr>
                                      <p:tavLst>
                                        <p:tav tm="0">
                                          <p:val>
                                            <p:strVal val="ppt_w"/>
                                          </p:val>
                                        </p:tav>
                                        <p:tav tm="100000">
                                          <p:val>
                                            <p:strVal val="ppt_w*0.70"/>
                                          </p:val>
                                        </p:tav>
                                      </p:tavLst>
                                    </p:anim>
                                    <p:anim calcmode="lin" valueType="num">
                                      <p:cBhvr>
                                        <p:cTn id="20" dur="1000"/>
                                        <p:tgtEl>
                                          <p:spTgt spid="3"/>
                                        </p:tgtEl>
                                        <p:attrNameLst>
                                          <p:attrName>ppt_h</p:attrName>
                                        </p:attrNameLst>
                                      </p:cBhvr>
                                      <p:tavLst>
                                        <p:tav tm="0">
                                          <p:val>
                                            <p:strVal val="ppt_h"/>
                                          </p:val>
                                        </p:tav>
                                        <p:tav tm="100000">
                                          <p:val>
                                            <p:strVal val="ppt_h"/>
                                          </p:val>
                                        </p:tav>
                                      </p:tavLst>
                                    </p:anim>
                                    <p:animEffect transition="out" filter="fade">
                                      <p:cBhvr>
                                        <p:cTn id="21" dur="1000"/>
                                        <p:tgtEl>
                                          <p:spTgt spid="3"/>
                                        </p:tgtEl>
                                      </p:cBhvr>
                                    </p:animEffect>
                                    <p:set>
                                      <p:cBhvr>
                                        <p:cTn id="22"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93"/>
            <a:ext cx="9144000" cy="6865594"/>
          </a:xfrm>
          <a:prstGeom prst="rect">
            <a:avLst/>
          </a:prstGeom>
        </p:spPr>
      </p:pic>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01584"/>
            <a:ext cx="9144000" cy="6056416"/>
          </a:xfrm>
          <a:prstGeom prst="rect">
            <a:avLst/>
          </a:prstGeom>
        </p:spPr>
      </p:pic>
      <p:pic>
        <p:nvPicPr>
          <p:cNvPr id="3" name="תמונה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52350"/>
            <a:ext cx="6050280" cy="4005650"/>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2921" y="699961"/>
            <a:ext cx="3541079" cy="2360719"/>
          </a:xfrm>
          <a:prstGeom prst="rect">
            <a:avLst/>
          </a:prstGeom>
        </p:spPr>
      </p:pic>
      <p:sp>
        <p:nvSpPr>
          <p:cNvPr id="7" name="TextBox 6"/>
          <p:cNvSpPr txBox="1"/>
          <p:nvPr/>
        </p:nvSpPr>
        <p:spPr>
          <a:xfrm>
            <a:off x="0" y="-63611"/>
            <a:ext cx="9144000" cy="400110"/>
          </a:xfrm>
          <a:prstGeom prst="rect">
            <a:avLst/>
          </a:prstGeom>
          <a:solidFill>
            <a:schemeClr val="bg2">
              <a:lumMod val="50000"/>
            </a:schemeClr>
          </a:solidFill>
        </p:spPr>
        <p:txBody>
          <a:bodyPr wrap="square" rtlCol="1">
            <a:spAutoFit/>
          </a:bodyPr>
          <a:lstStyle/>
          <a:p>
            <a:pPr algn="ctr"/>
            <a:r>
              <a:rPr lang="he-IL" sz="2000" b="1" dirty="0" smtClean="0"/>
              <a:t>המבנה לאחר שיפוצו, ובהמשך פתחי יציאת המים ממתקני הטחינה.</a:t>
            </a:r>
            <a:endParaRPr lang="he-IL" sz="2000" b="1" dirty="0"/>
          </a:p>
        </p:txBody>
      </p:sp>
      <p:sp>
        <p:nvSpPr>
          <p:cNvPr id="2" name="TextBox 1"/>
          <p:cNvSpPr txBox="1"/>
          <p:nvPr/>
        </p:nvSpPr>
        <p:spPr>
          <a:xfrm rot="10800000" flipV="1">
            <a:off x="0" y="8309"/>
            <a:ext cx="9144000" cy="4401205"/>
          </a:xfrm>
          <a:prstGeom prst="rect">
            <a:avLst/>
          </a:prstGeom>
          <a:solidFill>
            <a:schemeClr val="bg2">
              <a:lumMod val="50000"/>
            </a:schemeClr>
          </a:solidFill>
        </p:spPr>
        <p:txBody>
          <a:bodyPr wrap="square" rtlCol="1">
            <a:spAutoFit/>
          </a:bodyPr>
          <a:lstStyle/>
          <a:p>
            <a:pPr algn="ctr"/>
            <a:r>
              <a:rPr lang="he-IL" sz="2000" b="1" dirty="0" smtClean="0">
                <a:solidFill>
                  <a:srgbClr val="FFFF00"/>
                </a:solidFill>
              </a:rPr>
              <a:t>עוד מהלך קצר, ואנחנו בטחנת אבו </a:t>
            </a:r>
            <a:r>
              <a:rPr lang="he-IL" sz="2000" b="1" dirty="0" err="1" smtClean="0">
                <a:solidFill>
                  <a:srgbClr val="FFFF00"/>
                </a:solidFill>
              </a:rPr>
              <a:t>רבאח</a:t>
            </a:r>
            <a:r>
              <a:rPr lang="he-IL" sz="2000" b="1" dirty="0" smtClean="0">
                <a:solidFill>
                  <a:srgbClr val="FFFF00"/>
                </a:solidFill>
              </a:rPr>
              <a:t>,</a:t>
            </a:r>
            <a:r>
              <a:rPr lang="he-IL" sz="2000" b="1" dirty="0" smtClean="0"/>
              <a:t> והנה מה  שכתוב עליה באינטרנט:</a:t>
            </a:r>
          </a:p>
          <a:p>
            <a:r>
              <a:rPr lang="he-IL" sz="2000" b="1" dirty="0" smtClean="0"/>
              <a:t>בסקר הבריטי מוזכר </a:t>
            </a:r>
            <a:r>
              <a:rPr lang="he-IL" sz="2000" b="1" dirty="0"/>
              <a:t>המקום כשרידי סכר ומתקני טחנה בשם "</a:t>
            </a:r>
            <a:r>
              <a:rPr lang="he-IL" sz="2000" b="1" dirty="0" err="1"/>
              <a:t>טאחונת</a:t>
            </a:r>
            <a:r>
              <a:rPr lang="he-IL" sz="2000" b="1" dirty="0"/>
              <a:t> אל וסטה</a:t>
            </a:r>
            <a:r>
              <a:rPr lang="he-IL" sz="2000" b="1" dirty="0" smtClean="0"/>
              <a:t>", </a:t>
            </a:r>
            <a:r>
              <a:rPr lang="he-IL" sz="2000" b="1" dirty="0"/>
              <a:t>שפירושה הטחנה האמצעית (בין טחנת </a:t>
            </a:r>
            <a:r>
              <a:rPr lang="he-IL" sz="2000" b="1" dirty="0" err="1"/>
              <a:t>מיר</a:t>
            </a:r>
            <a:r>
              <a:rPr lang="he-IL" sz="2000" b="1" dirty="0"/>
              <a:t> לטחנת </a:t>
            </a:r>
            <a:r>
              <a:rPr lang="he-IL" sz="2000" b="1" dirty="0" err="1"/>
              <a:t>פרוחיה</a:t>
            </a:r>
            <a:r>
              <a:rPr lang="he-IL" sz="2000" b="1" dirty="0"/>
              <a:t>). בשנות ה-80 </a:t>
            </a:r>
            <a:r>
              <a:rPr lang="he-IL" sz="2000" b="1" dirty="0" smtClean="0"/>
              <a:t>של המאה </a:t>
            </a:r>
          </a:p>
          <a:p>
            <a:r>
              <a:rPr lang="he-IL" sz="2000" b="1" dirty="0" smtClean="0"/>
              <a:t>ה 19 שופצה </a:t>
            </a:r>
            <a:r>
              <a:rPr lang="he-IL" sz="2000" b="1" dirty="0"/>
              <a:t>הטחנה על ידי השייח' </a:t>
            </a:r>
            <a:r>
              <a:rPr lang="he-IL" sz="2000" b="1" dirty="0" err="1"/>
              <a:t>אברהים</a:t>
            </a:r>
            <a:r>
              <a:rPr lang="he-IL" sz="2000" b="1" dirty="0"/>
              <a:t> אבו </a:t>
            </a:r>
            <a:r>
              <a:rPr lang="he-IL" sz="2000" b="1" dirty="0" err="1"/>
              <a:t>רבאח</a:t>
            </a:r>
            <a:r>
              <a:rPr lang="he-IL" sz="2000" b="1" dirty="0"/>
              <a:t> שהיה מהשייחים התקיפים באזור. הוא אסר את השימוש בירקון </a:t>
            </a:r>
            <a:r>
              <a:rPr lang="he-IL" sz="2000" b="1" dirty="0" err="1" smtClean="0"/>
              <a:t>להשקייה</a:t>
            </a:r>
            <a:r>
              <a:rPr lang="he-IL" sz="2000" b="1" dirty="0" smtClean="0"/>
              <a:t> </a:t>
            </a:r>
            <a:r>
              <a:rPr lang="he-IL" sz="2000" b="1" dirty="0"/>
              <a:t>בטענה שזה יפגע בכוח המים בטחנה. הוא שלח שליחים לחבל בטחנות </a:t>
            </a:r>
            <a:r>
              <a:rPr lang="he-IL" sz="2000" b="1" dirty="0" err="1"/>
              <a:t>מיר</a:t>
            </a:r>
            <a:r>
              <a:rPr lang="he-IL" sz="2000" b="1" dirty="0"/>
              <a:t> </a:t>
            </a:r>
            <a:r>
              <a:rPr lang="he-IL" sz="2000" b="1" dirty="0" err="1"/>
              <a:t>ופרוחיה</a:t>
            </a:r>
            <a:r>
              <a:rPr lang="he-IL" sz="2000" b="1" dirty="0"/>
              <a:t> הסמוכות. אבו </a:t>
            </a:r>
            <a:r>
              <a:rPr lang="he-IL" sz="2000" b="1" dirty="0" err="1"/>
              <a:t>רבאח</a:t>
            </a:r>
            <a:r>
              <a:rPr lang="he-IL" sz="2000" b="1" dirty="0"/>
              <a:t> אף "דאג" להגנתם של תושבי </a:t>
            </a:r>
            <a:r>
              <a:rPr lang="he-IL" sz="2000" b="1" dirty="0" smtClean="0"/>
              <a:t>פתח תקווה תמורת </a:t>
            </a:r>
            <a:r>
              <a:rPr lang="he-IL" sz="2000" b="1" dirty="0"/>
              <a:t>תשלום דמי חסות גבוהים ("</a:t>
            </a:r>
            <a:r>
              <a:rPr lang="he-IL" sz="2000" b="1" dirty="0" smtClean="0"/>
              <a:t>פרוטקשן</a:t>
            </a:r>
            <a:r>
              <a:rPr lang="he-IL" sz="2000" b="1" dirty="0"/>
              <a:t>").</a:t>
            </a:r>
          </a:p>
          <a:p>
            <a:r>
              <a:rPr lang="he-IL" sz="2000" b="1" dirty="0"/>
              <a:t>בטחנה פעלו 12 זוגות אבני ריחיים. אבו </a:t>
            </a:r>
            <a:r>
              <a:rPr lang="he-IL" sz="2000" b="1" dirty="0" err="1"/>
              <a:t>רבאח</a:t>
            </a:r>
            <a:r>
              <a:rPr lang="he-IL" sz="2000" b="1" dirty="0"/>
              <a:t> גבה </a:t>
            </a:r>
            <a:r>
              <a:rPr lang="he-IL" sz="2000" b="1" dirty="0" smtClean="0"/>
              <a:t>עמלה של 10% - 20%  </a:t>
            </a:r>
            <a:r>
              <a:rPr lang="he-IL" sz="2000" b="1" dirty="0"/>
              <a:t>מכמות </a:t>
            </a:r>
            <a:r>
              <a:rPr lang="he-IL" sz="2000" b="1" dirty="0" smtClean="0"/>
              <a:t>החיטים </a:t>
            </a:r>
            <a:r>
              <a:rPr lang="he-IL" sz="2000" b="1" dirty="0"/>
              <a:t>שטחן. סמוך </a:t>
            </a:r>
            <a:r>
              <a:rPr lang="he-IL" sz="2000" b="1" dirty="0" smtClean="0"/>
              <a:t>למלחמת העולם הראשונה ייבא </a:t>
            </a:r>
            <a:r>
              <a:rPr lang="he-IL" sz="2000" b="1" dirty="0"/>
              <a:t>אבו </a:t>
            </a:r>
            <a:r>
              <a:rPr lang="he-IL" sz="2000" b="1" dirty="0" err="1"/>
              <a:t>רבאח</a:t>
            </a:r>
            <a:r>
              <a:rPr lang="he-IL" sz="2000" b="1" dirty="0"/>
              <a:t> </a:t>
            </a:r>
            <a:r>
              <a:rPr lang="he-IL" sz="2000" b="1" dirty="0" smtClean="0"/>
              <a:t>מגרמניה </a:t>
            </a:r>
            <a:r>
              <a:rPr lang="he-IL" sz="2000" b="1" dirty="0"/>
              <a:t>שתי טורבינות. אחת שמשה להנעת אבני הריחיים והשנייה לשאיבת מים לפרדסו של אבו </a:t>
            </a:r>
            <a:r>
              <a:rPr lang="he-IL" sz="2000" b="1" dirty="0" err="1"/>
              <a:t>רבאח</a:t>
            </a:r>
            <a:r>
              <a:rPr lang="he-IL" sz="2000" b="1" dirty="0"/>
              <a:t>. עם ריבוי הטחנות המכניות ירד ערכה של טחנת אבו </a:t>
            </a:r>
            <a:r>
              <a:rPr lang="he-IL" sz="2000" b="1" dirty="0" err="1"/>
              <a:t>רבאח</a:t>
            </a:r>
            <a:r>
              <a:rPr lang="he-IL" sz="2000" b="1" dirty="0"/>
              <a:t>. לאחר קום המדינה שונה ייעוד הטחנה וכוח המים הופנה להפעלת משאבה להשקיית </a:t>
            </a:r>
            <a:r>
              <a:rPr lang="he-IL" sz="2000" b="1" dirty="0" smtClean="0"/>
              <a:t>פרדסי יכין-</a:t>
            </a:r>
            <a:r>
              <a:rPr lang="he-IL" sz="2000" b="1" dirty="0" err="1" smtClean="0"/>
              <a:t>חק"ל</a:t>
            </a:r>
            <a:r>
              <a:rPr lang="he-IL" sz="2000" b="1" dirty="0" smtClean="0"/>
              <a:t>. בשנת 1959 פסקה </a:t>
            </a:r>
            <a:r>
              <a:rPr lang="he-IL" sz="2000" b="1" dirty="0"/>
              <a:t>פעילות הטחנה עם השאיבה מהירקון </a:t>
            </a:r>
            <a:r>
              <a:rPr lang="he-IL" sz="2000" b="1" dirty="0" smtClean="0"/>
              <a:t>למפעל ירקון-נגב וירידת </a:t>
            </a:r>
            <a:r>
              <a:rPr lang="he-IL" sz="2000" b="1" dirty="0"/>
              <a:t>ספיקת מי </a:t>
            </a:r>
            <a:r>
              <a:rPr lang="he-IL" sz="2000" b="1" dirty="0" smtClean="0"/>
              <a:t>הירקון, והמקום נעזב. אני ביקרתי במקום בנובמבר 2011 כאשר נערכו בו שיפוצים, כפי שתראו בשלטים.</a:t>
            </a:r>
            <a:endParaRPr lang="he-IL" sz="2000" b="1" dirty="0"/>
          </a:p>
        </p:txBody>
      </p:sp>
    </p:spTree>
    <p:extLst>
      <p:ext uri="{BB962C8B-B14F-4D97-AF65-F5344CB8AC3E}">
        <p14:creationId xmlns:p14="http://schemas.microsoft.com/office/powerpoint/2010/main" val="26217124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2" presetClass="exit" presetSubtype="8" fill="hold" nodeType="clickEffect">
                                  <p:stCondLst>
                                    <p:cond delay="0"/>
                                  </p:stCondLst>
                                  <p:childTnLst>
                                    <p:anim calcmode="lin" valueType="num">
                                      <p:cBhvr additive="base">
                                        <p:cTn id="13" dur="1000"/>
                                        <p:tgtEl>
                                          <p:spTgt spid="3"/>
                                        </p:tgtEl>
                                        <p:attrNameLst>
                                          <p:attrName>ppt_x</p:attrName>
                                        </p:attrNameLst>
                                      </p:cBhvr>
                                      <p:tavLst>
                                        <p:tav tm="0">
                                          <p:val>
                                            <p:strVal val="#ppt_x"/>
                                          </p:val>
                                        </p:tav>
                                        <p:tav tm="100000">
                                          <p:val>
                                            <p:strVal val="#ppt_x-#ppt_w*1.125000"/>
                                          </p:val>
                                        </p:tav>
                                      </p:tavLst>
                                    </p:anim>
                                    <p:animEffect transition="out" filter="wipe(left)">
                                      <p:cBhvr>
                                        <p:cTn id="14" dur="1000"/>
                                        <p:tgtEl>
                                          <p:spTgt spid="3"/>
                                        </p:tgtEl>
                                      </p:cBhvr>
                                    </p:animEffect>
                                    <p:set>
                                      <p:cBhvr>
                                        <p:cTn id="15" dur="1" fill="hold">
                                          <p:stCondLst>
                                            <p:cond delay="999"/>
                                          </p:stCondLst>
                                        </p:cTn>
                                        <p:tgtEl>
                                          <p:spTgt spid="3"/>
                                        </p:tgtEl>
                                        <p:attrNameLst>
                                          <p:attrName>style.visibility</p:attrName>
                                        </p:attrNameLst>
                                      </p:cBhvr>
                                      <p:to>
                                        <p:strVal val="hidden"/>
                                      </p:to>
                                    </p:set>
                                  </p:childTnLst>
                                </p:cTn>
                              </p:par>
                              <p:par>
                                <p:cTn id="16" presetID="12" presetClass="exit" presetSubtype="2" fill="hold" nodeType="withEffect">
                                  <p:stCondLst>
                                    <p:cond delay="0"/>
                                  </p:stCondLst>
                                  <p:childTnLst>
                                    <p:anim calcmode="lin" valueType="num">
                                      <p:cBhvr additive="base">
                                        <p:cTn id="17" dur="1000"/>
                                        <p:tgtEl>
                                          <p:spTgt spid="4"/>
                                        </p:tgtEl>
                                        <p:attrNameLst>
                                          <p:attrName>ppt_x</p:attrName>
                                        </p:attrNameLst>
                                      </p:cBhvr>
                                      <p:tavLst>
                                        <p:tav tm="0">
                                          <p:val>
                                            <p:strVal val="#ppt_x"/>
                                          </p:val>
                                        </p:tav>
                                        <p:tav tm="100000">
                                          <p:val>
                                            <p:strVal val="#ppt_x+#ppt_w*1.125000"/>
                                          </p:val>
                                        </p:tav>
                                      </p:tavLst>
                                    </p:anim>
                                    <p:animEffect transition="out" filter="wipe(right)">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5"/>
                                        </p:tgtEl>
                                      </p:cBhvr>
                                    </p:animEffect>
                                    <p:set>
                                      <p:cBhvr>
                                        <p:cTn id="30" dur="1" fill="hold">
                                          <p:stCondLst>
                                            <p:cond delay="999"/>
                                          </p:stCondLst>
                                        </p:cTn>
                                        <p:tgtEl>
                                          <p:spTgt spid="5"/>
                                        </p:tgtEl>
                                        <p:attrNameLst>
                                          <p:attrName>style.visibility</p:attrName>
                                        </p:attrNameLst>
                                      </p:cBhvr>
                                      <p:to>
                                        <p:strVal val="hidden"/>
                                      </p:to>
                                    </p:set>
                                  </p:childTnLst>
                                </p:cTn>
                              </p:par>
                              <p:par>
                                <p:cTn id="31" presetID="55" presetClass="exit" presetSubtype="0" fill="hold" grpId="0" nodeType="withEffect">
                                  <p:stCondLst>
                                    <p:cond delay="0"/>
                                  </p:stCondLst>
                                  <p:childTnLst>
                                    <p:anim calcmode="lin" valueType="num">
                                      <p:cBhvr>
                                        <p:cTn id="32" dur="1000"/>
                                        <p:tgtEl>
                                          <p:spTgt spid="7"/>
                                        </p:tgtEl>
                                        <p:attrNameLst>
                                          <p:attrName>ppt_w</p:attrName>
                                        </p:attrNameLst>
                                      </p:cBhvr>
                                      <p:tavLst>
                                        <p:tav tm="0">
                                          <p:val>
                                            <p:strVal val="ppt_w"/>
                                          </p:val>
                                        </p:tav>
                                        <p:tav tm="100000">
                                          <p:val>
                                            <p:strVal val="ppt_w*0.70"/>
                                          </p:val>
                                        </p:tav>
                                      </p:tavLst>
                                    </p:anim>
                                    <p:anim calcmode="lin" valueType="num">
                                      <p:cBhvr>
                                        <p:cTn id="33" dur="1000"/>
                                        <p:tgtEl>
                                          <p:spTgt spid="7"/>
                                        </p:tgtEl>
                                        <p:attrNameLst>
                                          <p:attrName>ppt_h</p:attrName>
                                        </p:attrNameLst>
                                      </p:cBhvr>
                                      <p:tavLst>
                                        <p:tav tm="0">
                                          <p:val>
                                            <p:strVal val="ppt_h"/>
                                          </p:val>
                                        </p:tav>
                                        <p:tav tm="100000">
                                          <p:val>
                                            <p:strVal val="ppt_h"/>
                                          </p:val>
                                        </p:tav>
                                      </p:tavLst>
                                    </p:anim>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72123"/>
            <a:ext cx="9144000" cy="6185877"/>
          </a:xfrm>
          <a:prstGeom prst="rect">
            <a:avLst/>
          </a:prstGeom>
        </p:spPr>
      </p:pic>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72123"/>
            <a:ext cx="9143999" cy="6185877"/>
          </a:xfrm>
          <a:prstGeom prst="rect">
            <a:avLst/>
          </a:prstGeom>
        </p:spPr>
      </p:pic>
      <p:sp>
        <p:nvSpPr>
          <p:cNvPr id="5" name="TextBox 4"/>
          <p:cNvSpPr txBox="1"/>
          <p:nvPr/>
        </p:nvSpPr>
        <p:spPr>
          <a:xfrm>
            <a:off x="0" y="-29028"/>
            <a:ext cx="9144000" cy="400110"/>
          </a:xfrm>
          <a:prstGeom prst="rect">
            <a:avLst/>
          </a:prstGeom>
          <a:solidFill>
            <a:schemeClr val="bg2">
              <a:lumMod val="50000"/>
            </a:schemeClr>
          </a:solidFill>
        </p:spPr>
        <p:txBody>
          <a:bodyPr wrap="square" rtlCol="1">
            <a:spAutoFit/>
          </a:bodyPr>
          <a:lstStyle/>
          <a:p>
            <a:pPr algn="ctr"/>
            <a:r>
              <a:rPr lang="he-IL" sz="2000" b="1" dirty="0" smtClean="0"/>
              <a:t>פנים המבנה, ודגם של אחת מנקודות הטחינה (מתוך 12 שפעלו במקום).</a:t>
            </a:r>
            <a:endParaRPr lang="he-IL" sz="2000" b="1" dirty="0"/>
          </a:p>
        </p:txBody>
      </p:sp>
      <p:pic>
        <p:nvPicPr>
          <p:cNvPr id="6" name="תמונה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672123"/>
            <a:ext cx="9144002" cy="6185877"/>
          </a:xfrm>
          <a:prstGeom prst="rect">
            <a:avLst/>
          </a:prstGeom>
        </p:spPr>
      </p:pic>
      <p:sp>
        <p:nvSpPr>
          <p:cNvPr id="7" name="TextBox 6"/>
          <p:cNvSpPr txBox="1"/>
          <p:nvPr/>
        </p:nvSpPr>
        <p:spPr>
          <a:xfrm>
            <a:off x="0" y="-29028"/>
            <a:ext cx="9144000" cy="400110"/>
          </a:xfrm>
          <a:prstGeom prst="rect">
            <a:avLst/>
          </a:prstGeom>
          <a:solidFill>
            <a:schemeClr val="bg2">
              <a:lumMod val="50000"/>
            </a:schemeClr>
          </a:solidFill>
        </p:spPr>
        <p:txBody>
          <a:bodyPr wrap="square" rtlCol="1">
            <a:spAutoFit/>
          </a:bodyPr>
          <a:lstStyle/>
          <a:p>
            <a:pPr algn="ctr"/>
            <a:r>
              <a:rPr lang="he-IL" sz="2000" b="1" dirty="0" smtClean="0"/>
              <a:t>חזית המבנה המשופץ.</a:t>
            </a:r>
            <a:endParaRPr lang="he-IL" sz="2000" b="1" dirty="0"/>
          </a:p>
        </p:txBody>
      </p:sp>
    </p:spTree>
    <p:extLst>
      <p:ext uri="{BB962C8B-B14F-4D97-AF65-F5344CB8AC3E}">
        <p14:creationId xmlns:p14="http://schemas.microsoft.com/office/powerpoint/2010/main" val="38473526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par>
                                <p:cTn id="10" presetID="55" presetClass="exit" presetSubtype="0" fill="hold" grpId="0" nodeType="withEffect">
                                  <p:stCondLst>
                                    <p:cond delay="0"/>
                                  </p:stCondLst>
                                  <p:childTnLst>
                                    <p:anim calcmode="lin" valueType="num">
                                      <p:cBhvr>
                                        <p:cTn id="11" dur="1000"/>
                                        <p:tgtEl>
                                          <p:spTgt spid="7"/>
                                        </p:tgtEl>
                                        <p:attrNameLst>
                                          <p:attrName>ppt_w</p:attrName>
                                        </p:attrNameLst>
                                      </p:cBhvr>
                                      <p:tavLst>
                                        <p:tav tm="0">
                                          <p:val>
                                            <p:strVal val="ppt_w"/>
                                          </p:val>
                                        </p:tav>
                                        <p:tav tm="100000">
                                          <p:val>
                                            <p:strVal val="ppt_w*0.70"/>
                                          </p:val>
                                        </p:tav>
                                      </p:tavLst>
                                    </p:anim>
                                    <p:anim calcmode="lin" valueType="num">
                                      <p:cBhvr>
                                        <p:cTn id="12" dur="1000"/>
                                        <p:tgtEl>
                                          <p:spTgt spid="7"/>
                                        </p:tgtEl>
                                        <p:attrNameLst>
                                          <p:attrName>ppt_h</p:attrName>
                                        </p:attrNameLst>
                                      </p:cBhvr>
                                      <p:tavLst>
                                        <p:tav tm="0">
                                          <p:val>
                                            <p:strVal val="ppt_h"/>
                                          </p:val>
                                        </p:tav>
                                        <p:tav tm="100000">
                                          <p:val>
                                            <p:strVal val="ppt_h"/>
                                          </p:val>
                                        </p:tav>
                                      </p:tavLst>
                                    </p:anim>
                                    <p:animEffect transition="out" filter="fade">
                                      <p:cBhvr>
                                        <p:cTn id="13" dur="1000"/>
                                        <p:tgtEl>
                                          <p:spTgt spid="7"/>
                                        </p:tgtEl>
                                      </p:cBhvr>
                                    </p:animEffect>
                                    <p:set>
                                      <p:cBhvr>
                                        <p:cTn id="14" dur="1" fill="hold">
                                          <p:stCondLst>
                                            <p:cond delay="9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1000"/>
                                        <p:tgtEl>
                                          <p:spTgt spid="4"/>
                                        </p:tgtEl>
                                        <p:attrNameLst>
                                          <p:attrName>ppt_w</p:attrName>
                                        </p:attrNameLst>
                                      </p:cBhvr>
                                      <p:tavLst>
                                        <p:tav tm="0">
                                          <p:val>
                                            <p:strVal val="ppt_w"/>
                                          </p:val>
                                        </p:tav>
                                        <p:tav tm="100000">
                                          <p:val>
                                            <p:fltVal val="0"/>
                                          </p:val>
                                        </p:tav>
                                      </p:tavLst>
                                    </p:anim>
                                    <p:anim calcmode="lin" valueType="num">
                                      <p:cBhvr>
                                        <p:cTn id="19" dur="1000"/>
                                        <p:tgtEl>
                                          <p:spTgt spid="4"/>
                                        </p:tgtEl>
                                        <p:attrNameLst>
                                          <p:attrName>ppt_h</p:attrName>
                                        </p:attrNameLst>
                                      </p:cBhvr>
                                      <p:tavLst>
                                        <p:tav tm="0">
                                          <p:val>
                                            <p:strVal val="ppt_h"/>
                                          </p:val>
                                        </p:tav>
                                        <p:tav tm="100000">
                                          <p:val>
                                            <p:fltVal val="0"/>
                                          </p:val>
                                        </p:tav>
                                      </p:tavLst>
                                    </p:anim>
                                    <p:animEffect transition="out" filter="fade">
                                      <p:cBhvr>
                                        <p:cTn id="20" dur="1000"/>
                                        <p:tgtEl>
                                          <p:spTgt spid="4"/>
                                        </p:tgtEl>
                                      </p:cBhvr>
                                    </p:animEffect>
                                    <p:set>
                                      <p:cBhvr>
                                        <p:cTn id="21" dur="1" fill="hold">
                                          <p:stCondLst>
                                            <p:cond delay="999"/>
                                          </p:stCondLst>
                                        </p:cTn>
                                        <p:tgtEl>
                                          <p:spTgt spid="4"/>
                                        </p:tgtEl>
                                        <p:attrNameLst>
                                          <p:attrName>style.visibility</p:attrName>
                                        </p:attrNameLst>
                                      </p:cBhvr>
                                      <p:to>
                                        <p:strVal val="hidden"/>
                                      </p:to>
                                    </p:set>
                                  </p:childTnLst>
                                </p:cTn>
                              </p:par>
                              <p:par>
                                <p:cTn id="22" presetID="55" presetClass="exit" presetSubtype="0" fill="hold" grpId="0" nodeType="withEffect">
                                  <p:stCondLst>
                                    <p:cond delay="0"/>
                                  </p:stCondLst>
                                  <p:childTnLst>
                                    <p:anim calcmode="lin" valueType="num">
                                      <p:cBhvr>
                                        <p:cTn id="23" dur="1000"/>
                                        <p:tgtEl>
                                          <p:spTgt spid="5"/>
                                        </p:tgtEl>
                                        <p:attrNameLst>
                                          <p:attrName>ppt_w</p:attrName>
                                        </p:attrNameLst>
                                      </p:cBhvr>
                                      <p:tavLst>
                                        <p:tav tm="0">
                                          <p:val>
                                            <p:strVal val="ppt_w"/>
                                          </p:val>
                                        </p:tav>
                                        <p:tav tm="100000">
                                          <p:val>
                                            <p:strVal val="ppt_w*0.70"/>
                                          </p:val>
                                        </p:tav>
                                      </p:tavLst>
                                    </p:anim>
                                    <p:anim calcmode="lin" valueType="num">
                                      <p:cBhvr>
                                        <p:cTn id="24" dur="1000"/>
                                        <p:tgtEl>
                                          <p:spTgt spid="5"/>
                                        </p:tgtEl>
                                        <p:attrNameLst>
                                          <p:attrName>ppt_h</p:attrName>
                                        </p:attrNameLst>
                                      </p:cBhvr>
                                      <p:tavLst>
                                        <p:tav tm="0">
                                          <p:val>
                                            <p:strVal val="ppt_h"/>
                                          </p:val>
                                        </p:tav>
                                        <p:tav tm="100000">
                                          <p:val>
                                            <p:strVal val="ppt_h"/>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5" y="2246769"/>
            <a:ext cx="9101150" cy="4667695"/>
          </a:xfrm>
          <a:prstGeom prst="rect">
            <a:avLst/>
          </a:prstGeom>
        </p:spPr>
      </p:pic>
      <p:sp>
        <p:nvSpPr>
          <p:cNvPr id="4" name="TextBox 3"/>
          <p:cNvSpPr txBox="1"/>
          <p:nvPr/>
        </p:nvSpPr>
        <p:spPr>
          <a:xfrm>
            <a:off x="0" y="0"/>
            <a:ext cx="9144000" cy="2246769"/>
          </a:xfrm>
          <a:prstGeom prst="rect">
            <a:avLst/>
          </a:prstGeom>
          <a:solidFill>
            <a:schemeClr val="bg2">
              <a:lumMod val="50000"/>
            </a:schemeClr>
          </a:solidFill>
        </p:spPr>
        <p:txBody>
          <a:bodyPr wrap="square" rtlCol="1">
            <a:spAutoFit/>
          </a:bodyPr>
          <a:lstStyle/>
          <a:p>
            <a:pPr algn="ctr"/>
            <a:r>
              <a:rPr lang="he-IL" sz="2000" b="1" dirty="0" smtClean="0"/>
              <a:t>את טחנת </a:t>
            </a:r>
            <a:r>
              <a:rPr lang="he-IL" sz="2000" b="1" dirty="0"/>
              <a:t>הקמח </a:t>
            </a:r>
            <a:r>
              <a:rPr lang="he-IL" sz="2000" b="1" dirty="0" err="1"/>
              <a:t>פרוחיה</a:t>
            </a:r>
            <a:r>
              <a:rPr lang="he-IL" sz="2000" dirty="0"/>
              <a:t> </a:t>
            </a:r>
            <a:r>
              <a:rPr lang="he-IL" sz="2000" dirty="0" smtClean="0"/>
              <a:t> </a:t>
            </a:r>
            <a:r>
              <a:rPr lang="he-IL" sz="2000" b="1" dirty="0" smtClean="0"/>
              <a:t>אינני מכיר, ואת הכתוב כאן, כולל התצלום, הורדתי מן האינטרנט...  טחנת </a:t>
            </a:r>
            <a:r>
              <a:rPr lang="he-IL" sz="2000" b="1" dirty="0" err="1" smtClean="0"/>
              <a:t>פרוחיה</a:t>
            </a:r>
            <a:r>
              <a:rPr lang="he-IL" sz="2000" b="1" dirty="0" smtClean="0"/>
              <a:t> הייתה </a:t>
            </a:r>
            <a:r>
              <a:rPr lang="he-IL" sz="2000" b="1" dirty="0"/>
              <a:t>ליד כפר ערבי בשם זה. בזמנו זרמו במקום זה מי הירקון בעוצמה הרבה ביותר. בטחנה היו חמישה זוגות אבני ריחיים והיא הופעלה ע"י אנשי שבט אבו </a:t>
            </a:r>
            <a:r>
              <a:rPr lang="he-IL" sz="2000" b="1" dirty="0" err="1"/>
              <a:t>קישק</a:t>
            </a:r>
            <a:r>
              <a:rPr lang="he-IL" sz="2000" b="1" dirty="0"/>
              <a:t> ושימשה את תושבי האזור ואת המתיישבים הראשונים של פ"ת. שרידיה נמצאים היום על גדת </a:t>
            </a:r>
            <a:r>
              <a:rPr lang="he-IL" sz="2000" b="1" dirty="0" smtClean="0"/>
              <a:t>נחל הירקון, </a:t>
            </a:r>
            <a:r>
              <a:rPr lang="he-IL" sz="2000" b="1" dirty="0"/>
              <a:t>ממזרח לתחנת הטרנספורמטורים של חברת החשמל, בסמוך לשפך נחל שילה </a:t>
            </a:r>
            <a:r>
              <a:rPr lang="he-IL" sz="2000" b="1" dirty="0" smtClean="0"/>
              <a:t>לירקון</a:t>
            </a:r>
            <a:r>
              <a:rPr lang="he-IL" sz="2000" b="1" dirty="0"/>
              <a:t>. אף היא הייתה </a:t>
            </a:r>
            <a:r>
              <a:rPr lang="he-IL" sz="2000" b="1" dirty="0" smtClean="0"/>
              <a:t>בנויה </a:t>
            </a:r>
            <a:r>
              <a:rPr lang="he-IL" sz="2000" b="1" dirty="0"/>
              <a:t>על-שרידי יישוב קדום, שהתקיים מימי הביניים ואילך. </a:t>
            </a:r>
          </a:p>
        </p:txBody>
      </p:sp>
    </p:spTree>
    <p:extLst>
      <p:ext uri="{BB962C8B-B14F-4D97-AF65-F5344CB8AC3E}">
        <p14:creationId xmlns:p14="http://schemas.microsoft.com/office/powerpoint/2010/main" val="2770933419"/>
      </p:ext>
    </p:extLst>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3564"/>
            <a:ext cx="9144000" cy="4663702"/>
          </a:xfrm>
          <a:prstGeom prst="rect">
            <a:avLst/>
          </a:prstGeom>
        </p:spPr>
      </p:pic>
      <p:sp>
        <p:nvSpPr>
          <p:cNvPr id="11" name="TextBox 10"/>
          <p:cNvSpPr txBox="1"/>
          <p:nvPr/>
        </p:nvSpPr>
        <p:spPr>
          <a:xfrm>
            <a:off x="0" y="0"/>
            <a:ext cx="9144000" cy="707886"/>
          </a:xfrm>
          <a:prstGeom prst="rect">
            <a:avLst/>
          </a:prstGeom>
          <a:noFill/>
        </p:spPr>
        <p:txBody>
          <a:bodyPr wrap="square" rtlCol="1">
            <a:spAutoFit/>
          </a:bodyPr>
          <a:lstStyle/>
          <a:p>
            <a:pPr algn="ctr"/>
            <a:r>
              <a:rPr lang="he-IL" sz="2000" b="1" dirty="0" smtClean="0"/>
              <a:t>הקטע המערבי – מאזור גני יהושוע, האגם המלאכותי ושבע טחנות, עד שפך הירקון </a:t>
            </a:r>
          </a:p>
          <a:p>
            <a:pPr algn="ctr"/>
            <a:r>
              <a:rPr lang="he-IL" sz="2000" b="1" dirty="0" smtClean="0"/>
              <a:t> לים באזור תחנת הכוח </a:t>
            </a:r>
            <a:r>
              <a:rPr lang="he-IL" sz="2000" b="1" dirty="0" err="1" smtClean="0"/>
              <a:t>רדינג</a:t>
            </a:r>
            <a:r>
              <a:rPr lang="he-IL" sz="2000" b="1" dirty="0" smtClean="0"/>
              <a:t> (תל </a:t>
            </a:r>
            <a:r>
              <a:rPr lang="he-IL" sz="2000" b="1" dirty="0" err="1" smtClean="0"/>
              <a:t>כודאדי</a:t>
            </a:r>
            <a:r>
              <a:rPr lang="he-IL" sz="2000" b="1" dirty="0" smtClean="0"/>
              <a:t>).</a:t>
            </a:r>
            <a:endParaRPr lang="he-IL" sz="2000" b="1" dirty="0"/>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 y="769542"/>
            <a:ext cx="9183415" cy="5391745"/>
          </a:xfrm>
          <a:prstGeom prst="rect">
            <a:avLst/>
          </a:prstGeom>
        </p:spPr>
      </p:pic>
      <p:sp>
        <p:nvSpPr>
          <p:cNvPr id="12" name="TextBox 11"/>
          <p:cNvSpPr txBox="1"/>
          <p:nvPr/>
        </p:nvSpPr>
        <p:spPr>
          <a:xfrm>
            <a:off x="0" y="0"/>
            <a:ext cx="9113922" cy="707886"/>
          </a:xfrm>
          <a:prstGeom prst="rect">
            <a:avLst/>
          </a:prstGeom>
          <a:solidFill>
            <a:schemeClr val="bg2">
              <a:lumMod val="50000"/>
            </a:schemeClr>
          </a:solidFill>
        </p:spPr>
        <p:txBody>
          <a:bodyPr wrap="square" rtlCol="1">
            <a:spAutoFit/>
          </a:bodyPr>
          <a:lstStyle/>
          <a:p>
            <a:pPr algn="ctr"/>
            <a:r>
              <a:rPr lang="he-IL" sz="2000" b="1" dirty="0" smtClean="0"/>
              <a:t>הקטע המרכזי – מכביש 4 (כביש פתח תקווה חיפה הישן), עד אזור גני יהושוע ופארק הירקון.</a:t>
            </a:r>
            <a:endParaRPr lang="he-IL" sz="2000" b="1" dirty="0"/>
          </a:p>
        </p:txBody>
      </p:sp>
      <p:pic>
        <p:nvPicPr>
          <p:cNvPr id="2" name="תמונה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728" y="735081"/>
            <a:ext cx="6418387" cy="5553988"/>
          </a:xfrm>
          <a:prstGeom prst="rect">
            <a:avLst/>
          </a:prstGeom>
        </p:spPr>
      </p:pic>
      <p:sp>
        <p:nvSpPr>
          <p:cNvPr id="13" name="TextBox 12"/>
          <p:cNvSpPr txBox="1"/>
          <p:nvPr/>
        </p:nvSpPr>
        <p:spPr>
          <a:xfrm>
            <a:off x="774" y="98143"/>
            <a:ext cx="9144000" cy="707886"/>
          </a:xfrm>
          <a:prstGeom prst="rect">
            <a:avLst/>
          </a:prstGeom>
          <a:solidFill>
            <a:schemeClr val="bg2">
              <a:lumMod val="50000"/>
            </a:schemeClr>
          </a:solidFill>
        </p:spPr>
        <p:txBody>
          <a:bodyPr wrap="square" rtlCol="1">
            <a:spAutoFit/>
          </a:bodyPr>
          <a:lstStyle/>
          <a:p>
            <a:pPr algn="ctr"/>
            <a:r>
              <a:rPr lang="he-IL" sz="2000" b="1" dirty="0" smtClean="0"/>
              <a:t>הקטע הראשון, המזרחי – מתחיל באזור תל </a:t>
            </a:r>
            <a:r>
              <a:rPr lang="he-IL" sz="2000" b="1" dirty="0" err="1" smtClean="0"/>
              <a:t>אפק</a:t>
            </a:r>
            <a:r>
              <a:rPr lang="he-IL" sz="2000" b="1" dirty="0" smtClean="0"/>
              <a:t> ומקורות הירקון (המכיל את פארק </a:t>
            </a:r>
            <a:r>
              <a:rPr lang="he-IL" sz="2000" b="1" dirty="0" err="1" smtClean="0"/>
              <a:t>אפק</a:t>
            </a:r>
            <a:r>
              <a:rPr lang="he-IL" sz="2000" b="1" dirty="0" smtClean="0"/>
              <a:t>, מבצר </a:t>
            </a:r>
            <a:r>
              <a:rPr lang="he-IL" sz="2000" b="1" dirty="0" err="1" smtClean="0"/>
              <a:t>אפק</a:t>
            </a:r>
            <a:r>
              <a:rPr lang="he-IL" sz="2000" b="1" dirty="0" smtClean="0"/>
              <a:t> (</a:t>
            </a:r>
            <a:r>
              <a:rPr lang="he-IL" sz="2000" b="1" dirty="0" err="1" smtClean="0"/>
              <a:t>אנטיפטרוס</a:t>
            </a:r>
            <a:r>
              <a:rPr lang="he-IL" sz="2000" b="1" dirty="0" smtClean="0"/>
              <a:t>) ומרכז המבקרים באתר השאיבה הראשון של מקורות).</a:t>
            </a:r>
            <a:endParaRPr lang="he-IL" sz="2000" b="1" dirty="0"/>
          </a:p>
        </p:txBody>
      </p:sp>
      <p:sp>
        <p:nvSpPr>
          <p:cNvPr id="5" name="TextBox 4"/>
          <p:cNvSpPr txBox="1"/>
          <p:nvPr/>
        </p:nvSpPr>
        <p:spPr>
          <a:xfrm>
            <a:off x="-30625" y="-24952"/>
            <a:ext cx="9144000" cy="1323439"/>
          </a:xfrm>
          <a:prstGeom prst="rect">
            <a:avLst/>
          </a:prstGeom>
          <a:solidFill>
            <a:schemeClr val="bg2">
              <a:lumMod val="50000"/>
            </a:schemeClr>
          </a:solidFill>
        </p:spPr>
        <p:txBody>
          <a:bodyPr wrap="square" rtlCol="1">
            <a:spAutoFit/>
          </a:bodyPr>
          <a:lstStyle/>
          <a:p>
            <a:pPr algn="ctr"/>
            <a:r>
              <a:rPr lang="he-IL" sz="2000" b="1" dirty="0" smtClean="0"/>
              <a:t>אני מתחיל עם כמה מפות של הירקון – ממקורותיו באזור ראש העין, עד שפכו לים התיכון למרגלות תחנת הכוח </a:t>
            </a:r>
            <a:r>
              <a:rPr lang="he-IL" sz="2000" b="1" dirty="0" err="1" smtClean="0"/>
              <a:t>רדינג</a:t>
            </a:r>
            <a:r>
              <a:rPr lang="he-IL" sz="2000" b="1" dirty="0" smtClean="0"/>
              <a:t> בחוף תל אביב. לא מצאתי מפה טובה וחדה בעברית שכוללת את כל מהלכו של הירקון ולכן נתחיל במפה  עם כיתוב אנגלי, בתוספת כמה מראי מקום בעברית, ולאחר מכן נעבור למפות כתובות עברית שכל אחת מהן כוללת רק חלק מהשלם. </a:t>
            </a:r>
            <a:endParaRPr lang="he-IL" sz="2000" b="1" dirty="0"/>
          </a:p>
        </p:txBody>
      </p:sp>
      <p:pic>
        <p:nvPicPr>
          <p:cNvPr id="3" name="תמונה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78" y="2244513"/>
            <a:ext cx="9213422" cy="3462365"/>
          </a:xfrm>
          <a:prstGeom prst="rect">
            <a:avLst/>
          </a:prstGeom>
        </p:spPr>
      </p:pic>
      <p:sp>
        <p:nvSpPr>
          <p:cNvPr id="4" name="TextBox 3"/>
          <p:cNvSpPr txBox="1"/>
          <p:nvPr/>
        </p:nvSpPr>
        <p:spPr>
          <a:xfrm>
            <a:off x="7074568" y="4868779"/>
            <a:ext cx="2069433" cy="553998"/>
          </a:xfrm>
          <a:prstGeom prst="rect">
            <a:avLst/>
          </a:prstGeom>
          <a:noFill/>
        </p:spPr>
        <p:txBody>
          <a:bodyPr wrap="square" rtlCol="1">
            <a:spAutoFit/>
          </a:bodyPr>
          <a:lstStyle/>
          <a:p>
            <a:pPr>
              <a:lnSpc>
                <a:spcPts val="1800"/>
              </a:lnSpc>
            </a:pPr>
            <a:r>
              <a:rPr lang="he-IL" sz="1600" b="1" dirty="0" smtClean="0">
                <a:solidFill>
                  <a:schemeClr val="bg1"/>
                </a:solidFill>
              </a:rPr>
              <a:t>אזור הנביעות הראשי, בתל </a:t>
            </a:r>
            <a:r>
              <a:rPr lang="he-IL" sz="1600" b="1" dirty="0" err="1" smtClean="0">
                <a:solidFill>
                  <a:schemeClr val="bg1"/>
                </a:solidFill>
              </a:rPr>
              <a:t>אפק</a:t>
            </a:r>
            <a:r>
              <a:rPr lang="he-IL" sz="1600" b="1" dirty="0" smtClean="0">
                <a:solidFill>
                  <a:schemeClr val="bg1"/>
                </a:solidFill>
              </a:rPr>
              <a:t> – ראש העין.</a:t>
            </a:r>
            <a:endParaRPr lang="he-IL" sz="1600" b="1" dirty="0">
              <a:solidFill>
                <a:schemeClr val="bg1"/>
              </a:solidFill>
            </a:endParaRPr>
          </a:p>
        </p:txBody>
      </p:sp>
      <p:sp>
        <p:nvSpPr>
          <p:cNvPr id="10" name="TextBox 9"/>
          <p:cNvSpPr txBox="1"/>
          <p:nvPr/>
        </p:nvSpPr>
        <p:spPr>
          <a:xfrm>
            <a:off x="-90780" y="5002437"/>
            <a:ext cx="1685677" cy="707886"/>
          </a:xfrm>
          <a:prstGeom prst="rect">
            <a:avLst/>
          </a:prstGeom>
          <a:solidFill>
            <a:schemeClr val="tx1"/>
          </a:solidFill>
        </p:spPr>
        <p:txBody>
          <a:bodyPr wrap="square" rtlCol="1">
            <a:spAutoFit/>
          </a:bodyPr>
          <a:lstStyle/>
          <a:p>
            <a:pPr>
              <a:lnSpc>
                <a:spcPts val="1600"/>
              </a:lnSpc>
            </a:pPr>
            <a:r>
              <a:rPr lang="he-IL" sz="1600" b="1" dirty="0" smtClean="0">
                <a:solidFill>
                  <a:schemeClr val="bg1"/>
                </a:solidFill>
              </a:rPr>
              <a:t>נחל איילון מצטרף לירקון באזור "ראש ציפור"</a:t>
            </a:r>
            <a:endParaRPr lang="he-IL" sz="1600" b="1" dirty="0">
              <a:solidFill>
                <a:schemeClr val="bg1"/>
              </a:solidFill>
            </a:endParaRPr>
          </a:p>
        </p:txBody>
      </p:sp>
      <p:sp>
        <p:nvSpPr>
          <p:cNvPr id="8" name="TextBox 7"/>
          <p:cNvSpPr txBox="1"/>
          <p:nvPr/>
        </p:nvSpPr>
        <p:spPr>
          <a:xfrm>
            <a:off x="176463" y="3467307"/>
            <a:ext cx="3160295" cy="553998"/>
          </a:xfrm>
          <a:prstGeom prst="rect">
            <a:avLst/>
          </a:prstGeom>
          <a:noFill/>
        </p:spPr>
        <p:txBody>
          <a:bodyPr wrap="square" rtlCol="1">
            <a:spAutoFit/>
          </a:bodyPr>
          <a:lstStyle/>
          <a:p>
            <a:pPr>
              <a:lnSpc>
                <a:spcPts val="1800"/>
              </a:lnSpc>
            </a:pPr>
            <a:r>
              <a:rPr lang="he-IL" sz="1600" b="1" dirty="0" smtClean="0">
                <a:solidFill>
                  <a:schemeClr val="bg1"/>
                </a:solidFill>
              </a:rPr>
              <a:t>פארק הירקון בתל אביב, הכולל את גני יהושוע ואתר שבע טחנות.</a:t>
            </a:r>
            <a:endParaRPr lang="he-IL" sz="1600" b="1" dirty="0">
              <a:solidFill>
                <a:schemeClr val="bg1"/>
              </a:solidFill>
            </a:endParaRPr>
          </a:p>
        </p:txBody>
      </p:sp>
      <p:cxnSp>
        <p:nvCxnSpPr>
          <p:cNvPr id="15" name="מחבר חץ ישר 14"/>
          <p:cNvCxnSpPr/>
          <p:nvPr/>
        </p:nvCxnSpPr>
        <p:spPr>
          <a:xfrm flipV="1">
            <a:off x="1440546" y="4821127"/>
            <a:ext cx="368857" cy="24860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27944" y="3593989"/>
            <a:ext cx="858741" cy="369332"/>
          </a:xfrm>
          <a:prstGeom prst="rect">
            <a:avLst/>
          </a:prstGeom>
          <a:noFill/>
        </p:spPr>
        <p:txBody>
          <a:bodyPr wrap="square" rtlCol="1">
            <a:spAutoFit/>
          </a:bodyPr>
          <a:lstStyle/>
          <a:p>
            <a:pPr algn="ctr"/>
            <a:r>
              <a:rPr lang="he-IL" b="1" dirty="0" smtClean="0">
                <a:solidFill>
                  <a:schemeClr val="bg1"/>
                </a:solidFill>
              </a:rPr>
              <a:t>כביש 4</a:t>
            </a:r>
            <a:endParaRPr lang="he-IL" b="1" dirty="0">
              <a:solidFill>
                <a:schemeClr val="bg1"/>
              </a:solidFill>
            </a:endParaRPr>
          </a:p>
        </p:txBody>
      </p:sp>
      <p:sp>
        <p:nvSpPr>
          <p:cNvPr id="19" name="TextBox 18"/>
          <p:cNvSpPr txBox="1"/>
          <p:nvPr/>
        </p:nvSpPr>
        <p:spPr>
          <a:xfrm>
            <a:off x="5121503" y="3368664"/>
            <a:ext cx="2305015" cy="369332"/>
          </a:xfrm>
          <a:prstGeom prst="rect">
            <a:avLst/>
          </a:prstGeom>
          <a:noFill/>
        </p:spPr>
        <p:txBody>
          <a:bodyPr wrap="square" rtlCol="1">
            <a:spAutoFit/>
          </a:bodyPr>
          <a:lstStyle/>
          <a:p>
            <a:pPr algn="ctr"/>
            <a:r>
              <a:rPr lang="he-IL" b="1" dirty="0" smtClean="0">
                <a:solidFill>
                  <a:schemeClr val="bg1"/>
                </a:solidFill>
              </a:rPr>
              <a:t>כביש 5  - חוצה שומרון</a:t>
            </a:r>
            <a:endParaRPr lang="he-IL" b="1" dirty="0">
              <a:solidFill>
                <a:schemeClr val="bg1"/>
              </a:solidFill>
            </a:endParaRPr>
          </a:p>
        </p:txBody>
      </p:sp>
      <p:sp>
        <p:nvSpPr>
          <p:cNvPr id="20" name="TextBox 19"/>
          <p:cNvSpPr txBox="1"/>
          <p:nvPr/>
        </p:nvSpPr>
        <p:spPr>
          <a:xfrm>
            <a:off x="1232452" y="4070946"/>
            <a:ext cx="1208598" cy="338554"/>
          </a:xfrm>
          <a:prstGeom prst="rect">
            <a:avLst/>
          </a:prstGeom>
          <a:noFill/>
        </p:spPr>
        <p:txBody>
          <a:bodyPr wrap="square" rtlCol="1">
            <a:spAutoFit/>
          </a:bodyPr>
          <a:lstStyle/>
          <a:p>
            <a:pPr algn="ctr"/>
            <a:r>
              <a:rPr lang="he-IL" sz="1600" b="1" dirty="0" smtClean="0">
                <a:solidFill>
                  <a:schemeClr val="bg1"/>
                </a:solidFill>
              </a:rPr>
              <a:t>נתיבי איילון</a:t>
            </a:r>
            <a:endParaRPr lang="he-IL" sz="1600" b="1" dirty="0">
              <a:solidFill>
                <a:schemeClr val="bg1"/>
              </a:solidFill>
            </a:endParaRPr>
          </a:p>
        </p:txBody>
      </p:sp>
      <p:sp>
        <p:nvSpPr>
          <p:cNvPr id="21" name="TextBox 20"/>
          <p:cNvSpPr txBox="1"/>
          <p:nvPr/>
        </p:nvSpPr>
        <p:spPr>
          <a:xfrm>
            <a:off x="64773" y="4236749"/>
            <a:ext cx="1091710" cy="338554"/>
          </a:xfrm>
          <a:prstGeom prst="rect">
            <a:avLst/>
          </a:prstGeom>
          <a:noFill/>
        </p:spPr>
        <p:txBody>
          <a:bodyPr wrap="square" rtlCol="1">
            <a:spAutoFit/>
          </a:bodyPr>
          <a:lstStyle/>
          <a:p>
            <a:r>
              <a:rPr lang="he-IL" sz="1600" b="1" dirty="0" smtClean="0">
                <a:solidFill>
                  <a:schemeClr val="bg1"/>
                </a:solidFill>
              </a:rPr>
              <a:t>דרך נמיר</a:t>
            </a:r>
            <a:endParaRPr lang="he-IL" sz="1600" b="1" dirty="0">
              <a:solidFill>
                <a:schemeClr val="bg1"/>
              </a:solidFill>
            </a:endParaRPr>
          </a:p>
        </p:txBody>
      </p:sp>
      <p:cxnSp>
        <p:nvCxnSpPr>
          <p:cNvPr id="23" name="מחבר חץ ישר 22"/>
          <p:cNvCxnSpPr/>
          <p:nvPr/>
        </p:nvCxnSpPr>
        <p:spPr>
          <a:xfrm flipH="1">
            <a:off x="2441050" y="3962400"/>
            <a:ext cx="12590" cy="7239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7288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par>
                                <p:cTn id="10" presetID="55" presetClass="exit" presetSubtype="0" fill="hold" grpId="0" nodeType="withEffect">
                                  <p:stCondLst>
                                    <p:cond delay="0"/>
                                  </p:stCondLst>
                                  <p:childTnLst>
                                    <p:anim calcmode="lin" valueType="num">
                                      <p:cBhvr>
                                        <p:cTn id="11" dur="1000"/>
                                        <p:tgtEl>
                                          <p:spTgt spid="20"/>
                                        </p:tgtEl>
                                        <p:attrNameLst>
                                          <p:attrName>ppt_w</p:attrName>
                                        </p:attrNameLst>
                                      </p:cBhvr>
                                      <p:tavLst>
                                        <p:tav tm="0">
                                          <p:val>
                                            <p:strVal val="ppt_w"/>
                                          </p:val>
                                        </p:tav>
                                        <p:tav tm="100000">
                                          <p:val>
                                            <p:strVal val="ppt_w*0.70"/>
                                          </p:val>
                                        </p:tav>
                                      </p:tavLst>
                                    </p:anim>
                                    <p:anim calcmode="lin" valueType="num">
                                      <p:cBhvr>
                                        <p:cTn id="12" dur="1000"/>
                                        <p:tgtEl>
                                          <p:spTgt spid="20"/>
                                        </p:tgtEl>
                                        <p:attrNameLst>
                                          <p:attrName>ppt_h</p:attrName>
                                        </p:attrNameLst>
                                      </p:cBhvr>
                                      <p:tavLst>
                                        <p:tav tm="0">
                                          <p:val>
                                            <p:strVal val="ppt_h"/>
                                          </p:val>
                                        </p:tav>
                                        <p:tav tm="100000">
                                          <p:val>
                                            <p:strVal val="ppt_h"/>
                                          </p:val>
                                        </p:tav>
                                      </p:tavLst>
                                    </p:anim>
                                    <p:animEffect transition="out" filter="fade">
                                      <p:cBhvr>
                                        <p:cTn id="13" dur="1000"/>
                                        <p:tgtEl>
                                          <p:spTgt spid="20"/>
                                        </p:tgtEl>
                                      </p:cBhvr>
                                    </p:animEffect>
                                    <p:set>
                                      <p:cBhvr>
                                        <p:cTn id="14" dur="1" fill="hold">
                                          <p:stCondLst>
                                            <p:cond delay="999"/>
                                          </p:stCondLst>
                                        </p:cTn>
                                        <p:tgtEl>
                                          <p:spTgt spid="20"/>
                                        </p:tgtEl>
                                        <p:attrNameLst>
                                          <p:attrName>style.visibility</p:attrName>
                                        </p:attrNameLst>
                                      </p:cBhvr>
                                      <p:to>
                                        <p:strVal val="hidden"/>
                                      </p:to>
                                    </p:set>
                                  </p:childTnLst>
                                </p:cTn>
                              </p:par>
                              <p:par>
                                <p:cTn id="15" presetID="55" presetClass="exit" presetSubtype="0" fill="hold" nodeType="withEffect">
                                  <p:stCondLst>
                                    <p:cond delay="0"/>
                                  </p:stCondLst>
                                  <p:childTnLst>
                                    <p:anim calcmode="lin" valueType="num">
                                      <p:cBhvr>
                                        <p:cTn id="16" dur="1000"/>
                                        <p:tgtEl>
                                          <p:spTgt spid="23"/>
                                        </p:tgtEl>
                                        <p:attrNameLst>
                                          <p:attrName>ppt_w</p:attrName>
                                        </p:attrNameLst>
                                      </p:cBhvr>
                                      <p:tavLst>
                                        <p:tav tm="0">
                                          <p:val>
                                            <p:strVal val="ppt_w"/>
                                          </p:val>
                                        </p:tav>
                                        <p:tav tm="100000">
                                          <p:val>
                                            <p:strVal val="ppt_w*0.70"/>
                                          </p:val>
                                        </p:tav>
                                      </p:tavLst>
                                    </p:anim>
                                    <p:anim calcmode="lin" valueType="num">
                                      <p:cBhvr>
                                        <p:cTn id="17" dur="1000"/>
                                        <p:tgtEl>
                                          <p:spTgt spid="23"/>
                                        </p:tgtEl>
                                        <p:attrNameLst>
                                          <p:attrName>ppt_h</p:attrName>
                                        </p:attrNameLst>
                                      </p:cBhvr>
                                      <p:tavLst>
                                        <p:tav tm="0">
                                          <p:val>
                                            <p:strVal val="ppt_h"/>
                                          </p:val>
                                        </p:tav>
                                        <p:tav tm="100000">
                                          <p:val>
                                            <p:strVal val="ppt_h"/>
                                          </p:val>
                                        </p:tav>
                                      </p:tavLst>
                                    </p:anim>
                                    <p:animEffect transition="out" filter="fade">
                                      <p:cBhvr>
                                        <p:cTn id="18" dur="1000"/>
                                        <p:tgtEl>
                                          <p:spTgt spid="23"/>
                                        </p:tgtEl>
                                      </p:cBhvr>
                                    </p:animEffect>
                                    <p:set>
                                      <p:cBhvr>
                                        <p:cTn id="19" dur="1" fill="hold">
                                          <p:stCondLst>
                                            <p:cond delay="999"/>
                                          </p:stCondLst>
                                        </p:cTn>
                                        <p:tgtEl>
                                          <p:spTgt spid="23"/>
                                        </p:tgtEl>
                                        <p:attrNameLst>
                                          <p:attrName>style.visibility</p:attrName>
                                        </p:attrNameLst>
                                      </p:cBhvr>
                                      <p:to>
                                        <p:strVal val="hidden"/>
                                      </p:to>
                                    </p:set>
                                  </p:childTnLst>
                                </p:cTn>
                              </p:par>
                              <p:par>
                                <p:cTn id="20" presetID="55" presetClass="exit" presetSubtype="0" fill="hold" grpId="0" nodeType="withEffect">
                                  <p:stCondLst>
                                    <p:cond delay="0"/>
                                  </p:stCondLst>
                                  <p:childTnLst>
                                    <p:anim calcmode="lin" valueType="num">
                                      <p:cBhvr>
                                        <p:cTn id="21" dur="1000"/>
                                        <p:tgtEl>
                                          <p:spTgt spid="21"/>
                                        </p:tgtEl>
                                        <p:attrNameLst>
                                          <p:attrName>ppt_w</p:attrName>
                                        </p:attrNameLst>
                                      </p:cBhvr>
                                      <p:tavLst>
                                        <p:tav tm="0">
                                          <p:val>
                                            <p:strVal val="ppt_w"/>
                                          </p:val>
                                        </p:tav>
                                        <p:tav tm="100000">
                                          <p:val>
                                            <p:strVal val="ppt_w*0.70"/>
                                          </p:val>
                                        </p:tav>
                                      </p:tavLst>
                                    </p:anim>
                                    <p:anim calcmode="lin" valueType="num">
                                      <p:cBhvr>
                                        <p:cTn id="22" dur="1000"/>
                                        <p:tgtEl>
                                          <p:spTgt spid="21"/>
                                        </p:tgtEl>
                                        <p:attrNameLst>
                                          <p:attrName>ppt_h</p:attrName>
                                        </p:attrNameLst>
                                      </p:cBhvr>
                                      <p:tavLst>
                                        <p:tav tm="0">
                                          <p:val>
                                            <p:strVal val="ppt_h"/>
                                          </p:val>
                                        </p:tav>
                                        <p:tav tm="100000">
                                          <p:val>
                                            <p:strVal val="ppt_h"/>
                                          </p:val>
                                        </p:tav>
                                      </p:tavLst>
                                    </p:anim>
                                    <p:animEffect transition="out" filter="fade">
                                      <p:cBhvr>
                                        <p:cTn id="23" dur="1000"/>
                                        <p:tgtEl>
                                          <p:spTgt spid="21"/>
                                        </p:tgtEl>
                                      </p:cBhvr>
                                    </p:animEffect>
                                    <p:set>
                                      <p:cBhvr>
                                        <p:cTn id="24" dur="1" fill="hold">
                                          <p:stCondLst>
                                            <p:cond delay="999"/>
                                          </p:stCondLst>
                                        </p:cTn>
                                        <p:tgtEl>
                                          <p:spTgt spid="21"/>
                                        </p:tgtEl>
                                        <p:attrNameLst>
                                          <p:attrName>style.visibility</p:attrName>
                                        </p:attrNameLst>
                                      </p:cBhvr>
                                      <p:to>
                                        <p:strVal val="hidden"/>
                                      </p:to>
                                    </p:set>
                                  </p:childTnLst>
                                </p:cTn>
                              </p:par>
                              <p:par>
                                <p:cTn id="25" presetID="55" presetClass="exit" presetSubtype="0" fill="hold" grpId="0" nodeType="withEffect">
                                  <p:stCondLst>
                                    <p:cond delay="0"/>
                                  </p:stCondLst>
                                  <p:childTnLst>
                                    <p:anim calcmode="lin" valueType="num">
                                      <p:cBhvr>
                                        <p:cTn id="26" dur="1000"/>
                                        <p:tgtEl>
                                          <p:spTgt spid="10"/>
                                        </p:tgtEl>
                                        <p:attrNameLst>
                                          <p:attrName>ppt_w</p:attrName>
                                        </p:attrNameLst>
                                      </p:cBhvr>
                                      <p:tavLst>
                                        <p:tav tm="0">
                                          <p:val>
                                            <p:strVal val="ppt_w"/>
                                          </p:val>
                                        </p:tav>
                                        <p:tav tm="100000">
                                          <p:val>
                                            <p:strVal val="ppt_w*0.70"/>
                                          </p:val>
                                        </p:tav>
                                      </p:tavLst>
                                    </p:anim>
                                    <p:anim calcmode="lin" valueType="num">
                                      <p:cBhvr>
                                        <p:cTn id="27" dur="1000"/>
                                        <p:tgtEl>
                                          <p:spTgt spid="10"/>
                                        </p:tgtEl>
                                        <p:attrNameLst>
                                          <p:attrName>ppt_h</p:attrName>
                                        </p:attrNameLst>
                                      </p:cBhvr>
                                      <p:tavLst>
                                        <p:tav tm="0">
                                          <p:val>
                                            <p:strVal val="ppt_h"/>
                                          </p:val>
                                        </p:tav>
                                        <p:tav tm="100000">
                                          <p:val>
                                            <p:strVal val="ppt_h"/>
                                          </p:val>
                                        </p:tav>
                                      </p:tavLst>
                                    </p:anim>
                                    <p:animEffect transition="out" filter="fade">
                                      <p:cBhvr>
                                        <p:cTn id="28" dur="1000"/>
                                        <p:tgtEl>
                                          <p:spTgt spid="10"/>
                                        </p:tgtEl>
                                      </p:cBhvr>
                                    </p:animEffect>
                                    <p:set>
                                      <p:cBhvr>
                                        <p:cTn id="29" dur="1" fill="hold">
                                          <p:stCondLst>
                                            <p:cond delay="999"/>
                                          </p:stCondLst>
                                        </p:cTn>
                                        <p:tgtEl>
                                          <p:spTgt spid="10"/>
                                        </p:tgtEl>
                                        <p:attrNameLst>
                                          <p:attrName>style.visibility</p:attrName>
                                        </p:attrNameLst>
                                      </p:cBhvr>
                                      <p:to>
                                        <p:strVal val="hidden"/>
                                      </p:to>
                                    </p:set>
                                  </p:childTnLst>
                                </p:cTn>
                              </p:par>
                              <p:par>
                                <p:cTn id="30" presetID="55" presetClass="exit" presetSubtype="0" fill="hold" grpId="0" nodeType="withEffect">
                                  <p:stCondLst>
                                    <p:cond delay="0"/>
                                  </p:stCondLst>
                                  <p:childTnLst>
                                    <p:anim calcmode="lin" valueType="num">
                                      <p:cBhvr>
                                        <p:cTn id="31" dur="1000"/>
                                        <p:tgtEl>
                                          <p:spTgt spid="8"/>
                                        </p:tgtEl>
                                        <p:attrNameLst>
                                          <p:attrName>ppt_w</p:attrName>
                                        </p:attrNameLst>
                                      </p:cBhvr>
                                      <p:tavLst>
                                        <p:tav tm="0">
                                          <p:val>
                                            <p:strVal val="ppt_w"/>
                                          </p:val>
                                        </p:tav>
                                        <p:tav tm="100000">
                                          <p:val>
                                            <p:strVal val="ppt_w*0.70"/>
                                          </p:val>
                                        </p:tav>
                                      </p:tavLst>
                                    </p:anim>
                                    <p:anim calcmode="lin" valueType="num">
                                      <p:cBhvr>
                                        <p:cTn id="32" dur="1000"/>
                                        <p:tgtEl>
                                          <p:spTgt spid="8"/>
                                        </p:tgtEl>
                                        <p:attrNameLst>
                                          <p:attrName>ppt_h</p:attrName>
                                        </p:attrNameLst>
                                      </p:cBhvr>
                                      <p:tavLst>
                                        <p:tav tm="0">
                                          <p:val>
                                            <p:strVal val="ppt_h"/>
                                          </p:val>
                                        </p:tav>
                                        <p:tav tm="100000">
                                          <p:val>
                                            <p:strVal val="ppt_h"/>
                                          </p:val>
                                        </p:tav>
                                      </p:tavLst>
                                    </p:anim>
                                    <p:animEffect transition="out" filter="fade">
                                      <p:cBhvr>
                                        <p:cTn id="33" dur="1000"/>
                                        <p:tgtEl>
                                          <p:spTgt spid="8"/>
                                        </p:tgtEl>
                                      </p:cBhvr>
                                    </p:animEffect>
                                    <p:set>
                                      <p:cBhvr>
                                        <p:cTn id="34" dur="1" fill="hold">
                                          <p:stCondLst>
                                            <p:cond delay="999"/>
                                          </p:stCondLst>
                                        </p:cTn>
                                        <p:tgtEl>
                                          <p:spTgt spid="8"/>
                                        </p:tgtEl>
                                        <p:attrNameLst>
                                          <p:attrName>style.visibility</p:attrName>
                                        </p:attrNameLst>
                                      </p:cBhvr>
                                      <p:to>
                                        <p:strVal val="hidden"/>
                                      </p:to>
                                    </p:set>
                                  </p:childTnLst>
                                </p:cTn>
                              </p:par>
                              <p:par>
                                <p:cTn id="35" presetID="55" presetClass="exit" presetSubtype="0" fill="hold" grpId="0" nodeType="withEffect">
                                  <p:stCondLst>
                                    <p:cond delay="0"/>
                                  </p:stCondLst>
                                  <p:childTnLst>
                                    <p:anim calcmode="lin" valueType="num">
                                      <p:cBhvr>
                                        <p:cTn id="36" dur="1000"/>
                                        <p:tgtEl>
                                          <p:spTgt spid="18"/>
                                        </p:tgtEl>
                                        <p:attrNameLst>
                                          <p:attrName>ppt_w</p:attrName>
                                        </p:attrNameLst>
                                      </p:cBhvr>
                                      <p:tavLst>
                                        <p:tav tm="0">
                                          <p:val>
                                            <p:strVal val="ppt_w"/>
                                          </p:val>
                                        </p:tav>
                                        <p:tav tm="100000">
                                          <p:val>
                                            <p:strVal val="ppt_w*0.70"/>
                                          </p:val>
                                        </p:tav>
                                      </p:tavLst>
                                    </p:anim>
                                    <p:anim calcmode="lin" valueType="num">
                                      <p:cBhvr>
                                        <p:cTn id="37" dur="1000"/>
                                        <p:tgtEl>
                                          <p:spTgt spid="18"/>
                                        </p:tgtEl>
                                        <p:attrNameLst>
                                          <p:attrName>ppt_h</p:attrName>
                                        </p:attrNameLst>
                                      </p:cBhvr>
                                      <p:tavLst>
                                        <p:tav tm="0">
                                          <p:val>
                                            <p:strVal val="ppt_h"/>
                                          </p:val>
                                        </p:tav>
                                        <p:tav tm="100000">
                                          <p:val>
                                            <p:strVal val="ppt_h"/>
                                          </p:val>
                                        </p:tav>
                                      </p:tavLst>
                                    </p:anim>
                                    <p:animEffect transition="out" filter="fade">
                                      <p:cBhvr>
                                        <p:cTn id="38" dur="1000"/>
                                        <p:tgtEl>
                                          <p:spTgt spid="18"/>
                                        </p:tgtEl>
                                      </p:cBhvr>
                                    </p:animEffect>
                                    <p:set>
                                      <p:cBhvr>
                                        <p:cTn id="39" dur="1" fill="hold">
                                          <p:stCondLst>
                                            <p:cond delay="999"/>
                                          </p:stCondLst>
                                        </p:cTn>
                                        <p:tgtEl>
                                          <p:spTgt spid="18"/>
                                        </p:tgtEl>
                                        <p:attrNameLst>
                                          <p:attrName>style.visibility</p:attrName>
                                        </p:attrNameLst>
                                      </p:cBhvr>
                                      <p:to>
                                        <p:strVal val="hidden"/>
                                      </p:to>
                                    </p:set>
                                  </p:childTnLst>
                                </p:cTn>
                              </p:par>
                              <p:par>
                                <p:cTn id="40" presetID="55" presetClass="exit" presetSubtype="0" fill="hold" grpId="0" nodeType="withEffect">
                                  <p:stCondLst>
                                    <p:cond delay="0"/>
                                  </p:stCondLst>
                                  <p:childTnLst>
                                    <p:anim calcmode="lin" valueType="num">
                                      <p:cBhvr>
                                        <p:cTn id="41" dur="1000"/>
                                        <p:tgtEl>
                                          <p:spTgt spid="19"/>
                                        </p:tgtEl>
                                        <p:attrNameLst>
                                          <p:attrName>ppt_w</p:attrName>
                                        </p:attrNameLst>
                                      </p:cBhvr>
                                      <p:tavLst>
                                        <p:tav tm="0">
                                          <p:val>
                                            <p:strVal val="ppt_w"/>
                                          </p:val>
                                        </p:tav>
                                        <p:tav tm="100000">
                                          <p:val>
                                            <p:strVal val="ppt_w*0.70"/>
                                          </p:val>
                                        </p:tav>
                                      </p:tavLst>
                                    </p:anim>
                                    <p:anim calcmode="lin" valueType="num">
                                      <p:cBhvr>
                                        <p:cTn id="42" dur="1000"/>
                                        <p:tgtEl>
                                          <p:spTgt spid="19"/>
                                        </p:tgtEl>
                                        <p:attrNameLst>
                                          <p:attrName>ppt_h</p:attrName>
                                        </p:attrNameLst>
                                      </p:cBhvr>
                                      <p:tavLst>
                                        <p:tav tm="0">
                                          <p:val>
                                            <p:strVal val="ppt_h"/>
                                          </p:val>
                                        </p:tav>
                                        <p:tav tm="100000">
                                          <p:val>
                                            <p:strVal val="ppt_h"/>
                                          </p:val>
                                        </p:tav>
                                      </p:tavLst>
                                    </p:anim>
                                    <p:animEffect transition="out" filter="fade">
                                      <p:cBhvr>
                                        <p:cTn id="43" dur="1000"/>
                                        <p:tgtEl>
                                          <p:spTgt spid="19"/>
                                        </p:tgtEl>
                                      </p:cBhvr>
                                    </p:animEffect>
                                    <p:set>
                                      <p:cBhvr>
                                        <p:cTn id="44" dur="1" fill="hold">
                                          <p:stCondLst>
                                            <p:cond delay="999"/>
                                          </p:stCondLst>
                                        </p:cTn>
                                        <p:tgtEl>
                                          <p:spTgt spid="19"/>
                                        </p:tgtEl>
                                        <p:attrNameLst>
                                          <p:attrName>style.visibility</p:attrName>
                                        </p:attrNameLst>
                                      </p:cBhvr>
                                      <p:to>
                                        <p:strVal val="hidden"/>
                                      </p:to>
                                    </p:set>
                                  </p:childTnLst>
                                </p:cTn>
                              </p:par>
                              <p:par>
                                <p:cTn id="45" presetID="55" presetClass="exit" presetSubtype="0" fill="hold" nodeType="withEffect">
                                  <p:stCondLst>
                                    <p:cond delay="0"/>
                                  </p:stCondLst>
                                  <p:childTnLst>
                                    <p:anim calcmode="lin" valueType="num">
                                      <p:cBhvr>
                                        <p:cTn id="46" dur="1000"/>
                                        <p:tgtEl>
                                          <p:spTgt spid="15"/>
                                        </p:tgtEl>
                                        <p:attrNameLst>
                                          <p:attrName>ppt_w</p:attrName>
                                        </p:attrNameLst>
                                      </p:cBhvr>
                                      <p:tavLst>
                                        <p:tav tm="0">
                                          <p:val>
                                            <p:strVal val="ppt_w"/>
                                          </p:val>
                                        </p:tav>
                                        <p:tav tm="100000">
                                          <p:val>
                                            <p:strVal val="ppt_w*0.70"/>
                                          </p:val>
                                        </p:tav>
                                      </p:tavLst>
                                    </p:anim>
                                    <p:anim calcmode="lin" valueType="num">
                                      <p:cBhvr>
                                        <p:cTn id="47" dur="1000"/>
                                        <p:tgtEl>
                                          <p:spTgt spid="15"/>
                                        </p:tgtEl>
                                        <p:attrNameLst>
                                          <p:attrName>ppt_h</p:attrName>
                                        </p:attrNameLst>
                                      </p:cBhvr>
                                      <p:tavLst>
                                        <p:tav tm="0">
                                          <p:val>
                                            <p:strVal val="ppt_h"/>
                                          </p:val>
                                        </p:tav>
                                        <p:tav tm="100000">
                                          <p:val>
                                            <p:strVal val="ppt_h"/>
                                          </p:val>
                                        </p:tav>
                                      </p:tavLst>
                                    </p:anim>
                                    <p:animEffect transition="out" filter="fade">
                                      <p:cBhvr>
                                        <p:cTn id="48" dur="1000"/>
                                        <p:tgtEl>
                                          <p:spTgt spid="15"/>
                                        </p:tgtEl>
                                      </p:cBhvr>
                                    </p:animEffect>
                                    <p:set>
                                      <p:cBhvr>
                                        <p:cTn id="49" dur="1" fill="hold">
                                          <p:stCondLst>
                                            <p:cond delay="999"/>
                                          </p:stCondLst>
                                        </p:cTn>
                                        <p:tgtEl>
                                          <p:spTgt spid="15"/>
                                        </p:tgtEl>
                                        <p:attrNameLst>
                                          <p:attrName>style.visibility</p:attrName>
                                        </p:attrNameLst>
                                      </p:cBhvr>
                                      <p:to>
                                        <p:strVal val="hidden"/>
                                      </p:to>
                                    </p:set>
                                  </p:childTnLst>
                                </p:cTn>
                              </p:par>
                              <p:par>
                                <p:cTn id="50" presetID="55" presetClass="exit" presetSubtype="0" fill="hold" grpId="0" nodeType="withEffect">
                                  <p:stCondLst>
                                    <p:cond delay="0"/>
                                  </p:stCondLst>
                                  <p:childTnLst>
                                    <p:anim calcmode="lin" valueType="num">
                                      <p:cBhvr>
                                        <p:cTn id="51" dur="1000"/>
                                        <p:tgtEl>
                                          <p:spTgt spid="4"/>
                                        </p:tgtEl>
                                        <p:attrNameLst>
                                          <p:attrName>ppt_w</p:attrName>
                                        </p:attrNameLst>
                                      </p:cBhvr>
                                      <p:tavLst>
                                        <p:tav tm="0">
                                          <p:val>
                                            <p:strVal val="ppt_w"/>
                                          </p:val>
                                        </p:tav>
                                        <p:tav tm="100000">
                                          <p:val>
                                            <p:strVal val="ppt_w*0.70"/>
                                          </p:val>
                                        </p:tav>
                                      </p:tavLst>
                                    </p:anim>
                                    <p:anim calcmode="lin" valueType="num">
                                      <p:cBhvr>
                                        <p:cTn id="52" dur="1000"/>
                                        <p:tgtEl>
                                          <p:spTgt spid="4"/>
                                        </p:tgtEl>
                                        <p:attrNameLst>
                                          <p:attrName>ppt_h</p:attrName>
                                        </p:attrNameLst>
                                      </p:cBhvr>
                                      <p:tavLst>
                                        <p:tav tm="0">
                                          <p:val>
                                            <p:strVal val="ppt_h"/>
                                          </p:val>
                                        </p:tav>
                                        <p:tav tm="100000">
                                          <p:val>
                                            <p:strVal val="ppt_h"/>
                                          </p:val>
                                        </p:tav>
                                      </p:tavLst>
                                    </p:anim>
                                    <p:animEffect transition="out" filter="fade">
                                      <p:cBhvr>
                                        <p:cTn id="53" dur="1000"/>
                                        <p:tgtEl>
                                          <p:spTgt spid="4"/>
                                        </p:tgtEl>
                                      </p:cBhvr>
                                    </p:animEffect>
                                    <p:set>
                                      <p:cBhvr>
                                        <p:cTn id="54" dur="1" fill="hold">
                                          <p:stCondLst>
                                            <p:cond delay="999"/>
                                          </p:stCondLst>
                                        </p:cTn>
                                        <p:tgtEl>
                                          <p:spTgt spid="4"/>
                                        </p:tgtEl>
                                        <p:attrNameLst>
                                          <p:attrName>style.visibility</p:attrName>
                                        </p:attrNameLst>
                                      </p:cBhvr>
                                      <p:to>
                                        <p:strVal val="hidden"/>
                                      </p:to>
                                    </p:set>
                                  </p:childTnLst>
                                </p:cTn>
                              </p:par>
                              <p:par>
                                <p:cTn id="55" presetID="47" presetClass="exit" presetSubtype="0" fill="hold" grpId="0" nodeType="withEffect">
                                  <p:stCondLst>
                                    <p:cond delay="0"/>
                                  </p:stCondLst>
                                  <p:childTnLst>
                                    <p:animEffect transition="out" filter="fade">
                                      <p:cBhvr>
                                        <p:cTn id="56" dur="1000"/>
                                        <p:tgtEl>
                                          <p:spTgt spid="5"/>
                                        </p:tgtEl>
                                      </p:cBhvr>
                                    </p:animEffect>
                                    <p:anim calcmode="lin" valueType="num">
                                      <p:cBhvr>
                                        <p:cTn id="57" dur="1000"/>
                                        <p:tgtEl>
                                          <p:spTgt spid="5"/>
                                        </p:tgtEl>
                                        <p:attrNameLst>
                                          <p:attrName>ppt_x</p:attrName>
                                        </p:attrNameLst>
                                      </p:cBhvr>
                                      <p:tavLst>
                                        <p:tav tm="0">
                                          <p:val>
                                            <p:strVal val="ppt_x"/>
                                          </p:val>
                                        </p:tav>
                                        <p:tav tm="100000">
                                          <p:val>
                                            <p:strVal val="ppt_x"/>
                                          </p:val>
                                        </p:tav>
                                      </p:tavLst>
                                    </p:anim>
                                    <p:anim calcmode="lin" valueType="num">
                                      <p:cBhvr>
                                        <p:cTn id="58" dur="1000"/>
                                        <p:tgtEl>
                                          <p:spTgt spid="5"/>
                                        </p:tgtEl>
                                        <p:attrNameLst>
                                          <p:attrName>ppt_y</p:attrName>
                                        </p:attrNameLst>
                                      </p:cBhvr>
                                      <p:tavLst>
                                        <p:tav tm="0">
                                          <p:val>
                                            <p:strVal val="ppt_y"/>
                                          </p:val>
                                        </p:tav>
                                        <p:tav tm="100000">
                                          <p:val>
                                            <p:strVal val="ppt_y-.1"/>
                                          </p:val>
                                        </p:tav>
                                      </p:tavLst>
                                    </p:anim>
                                    <p:set>
                                      <p:cBhvr>
                                        <p:cTn id="59" dur="1" fill="hold">
                                          <p:stCondLst>
                                            <p:cond delay="999"/>
                                          </p:stCondLst>
                                        </p:cTn>
                                        <p:tgtEl>
                                          <p:spTgt spid="5"/>
                                        </p:tgtEl>
                                        <p:attrNameLst>
                                          <p:attrName>style.visibility</p:attrName>
                                        </p:attrNameLst>
                                      </p:cBhvr>
                                      <p:to>
                                        <p:strVal val="hidden"/>
                                      </p:to>
                                    </p:set>
                                  </p:childTnLst>
                                </p:cTn>
                              </p:par>
                              <p:par>
                                <p:cTn id="60" presetID="42" presetClass="entr" presetSubtype="0"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2" presetClass="exit" presetSubtype="2" fill="hold" nodeType="clickEffect">
                                  <p:stCondLst>
                                    <p:cond delay="0"/>
                                  </p:stCondLst>
                                  <p:childTnLst>
                                    <p:anim calcmode="lin" valueType="num">
                                      <p:cBhvr additive="base">
                                        <p:cTn id="68" dur="1000"/>
                                        <p:tgtEl>
                                          <p:spTgt spid="2"/>
                                        </p:tgtEl>
                                        <p:attrNameLst>
                                          <p:attrName>ppt_x</p:attrName>
                                        </p:attrNameLst>
                                      </p:cBhvr>
                                      <p:tavLst>
                                        <p:tav tm="0">
                                          <p:val>
                                            <p:strVal val="#ppt_x"/>
                                          </p:val>
                                        </p:tav>
                                        <p:tav tm="100000">
                                          <p:val>
                                            <p:strVal val="#ppt_x+#ppt_w*1.125000"/>
                                          </p:val>
                                        </p:tav>
                                      </p:tavLst>
                                    </p:anim>
                                    <p:animEffect transition="out" filter="wipe(right)">
                                      <p:cBhvr>
                                        <p:cTn id="69" dur="1000"/>
                                        <p:tgtEl>
                                          <p:spTgt spid="2"/>
                                        </p:tgtEl>
                                      </p:cBhvr>
                                    </p:animEffect>
                                    <p:set>
                                      <p:cBhvr>
                                        <p:cTn id="70" dur="1" fill="hold">
                                          <p:stCondLst>
                                            <p:cond delay="999"/>
                                          </p:stCondLst>
                                        </p:cTn>
                                        <p:tgtEl>
                                          <p:spTgt spid="2"/>
                                        </p:tgtEl>
                                        <p:attrNameLst>
                                          <p:attrName>style.visibility</p:attrName>
                                        </p:attrNameLst>
                                      </p:cBhvr>
                                      <p:to>
                                        <p:strVal val="hidden"/>
                                      </p:to>
                                    </p:set>
                                  </p:childTnLst>
                                </p:cTn>
                              </p:par>
                              <p:par>
                                <p:cTn id="71" presetID="55" presetClass="exit" presetSubtype="0" fill="hold" grpId="0" nodeType="withEffect">
                                  <p:stCondLst>
                                    <p:cond delay="0"/>
                                  </p:stCondLst>
                                  <p:childTnLst>
                                    <p:anim calcmode="lin" valueType="num">
                                      <p:cBhvr>
                                        <p:cTn id="72" dur="1000"/>
                                        <p:tgtEl>
                                          <p:spTgt spid="13"/>
                                        </p:tgtEl>
                                        <p:attrNameLst>
                                          <p:attrName>ppt_w</p:attrName>
                                        </p:attrNameLst>
                                      </p:cBhvr>
                                      <p:tavLst>
                                        <p:tav tm="0">
                                          <p:val>
                                            <p:strVal val="ppt_w"/>
                                          </p:val>
                                        </p:tav>
                                        <p:tav tm="100000">
                                          <p:val>
                                            <p:strVal val="ppt_w*0.70"/>
                                          </p:val>
                                        </p:tav>
                                      </p:tavLst>
                                    </p:anim>
                                    <p:anim calcmode="lin" valueType="num">
                                      <p:cBhvr>
                                        <p:cTn id="73" dur="1000"/>
                                        <p:tgtEl>
                                          <p:spTgt spid="13"/>
                                        </p:tgtEl>
                                        <p:attrNameLst>
                                          <p:attrName>ppt_h</p:attrName>
                                        </p:attrNameLst>
                                      </p:cBhvr>
                                      <p:tavLst>
                                        <p:tav tm="0">
                                          <p:val>
                                            <p:strVal val="ppt_h"/>
                                          </p:val>
                                        </p:tav>
                                        <p:tav tm="100000">
                                          <p:val>
                                            <p:strVal val="ppt_h"/>
                                          </p:val>
                                        </p:tav>
                                      </p:tavLst>
                                    </p:anim>
                                    <p:animEffect transition="out" filter="fade">
                                      <p:cBhvr>
                                        <p:cTn id="74" dur="1000"/>
                                        <p:tgtEl>
                                          <p:spTgt spid="13"/>
                                        </p:tgtEl>
                                      </p:cBhvr>
                                    </p:animEffect>
                                    <p:set>
                                      <p:cBhvr>
                                        <p:cTn id="75" dur="1" fill="hold">
                                          <p:stCondLst>
                                            <p:cond delay="999"/>
                                          </p:stCondLst>
                                        </p:cTn>
                                        <p:tgtEl>
                                          <p:spTgt spid="13"/>
                                        </p:tgtEl>
                                        <p:attrNameLst>
                                          <p:attrName>style.visibility</p:attrName>
                                        </p:attrNameLst>
                                      </p:cBhvr>
                                      <p:to>
                                        <p:strVal val="hidden"/>
                                      </p:to>
                                    </p:set>
                                  </p:childTnLst>
                                </p:cTn>
                              </p:par>
                              <p:par>
                                <p:cTn id="76" presetID="42" presetClass="entr" presetSubtype="0" fill="hold" nodeType="with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1000"/>
                                        <p:tgtEl>
                                          <p:spTgt spid="7"/>
                                        </p:tgtEl>
                                      </p:cBhvr>
                                    </p:animEffect>
                                    <p:anim calcmode="lin" valueType="num">
                                      <p:cBhvr>
                                        <p:cTn id="79" dur="1000" fill="hold"/>
                                        <p:tgtEl>
                                          <p:spTgt spid="7"/>
                                        </p:tgtEl>
                                        <p:attrNameLst>
                                          <p:attrName>ppt_x</p:attrName>
                                        </p:attrNameLst>
                                      </p:cBhvr>
                                      <p:tavLst>
                                        <p:tav tm="0">
                                          <p:val>
                                            <p:strVal val="#ppt_x"/>
                                          </p:val>
                                        </p:tav>
                                        <p:tav tm="100000">
                                          <p:val>
                                            <p:strVal val="#ppt_x"/>
                                          </p:val>
                                        </p:tav>
                                      </p:tavLst>
                                    </p:anim>
                                    <p:anim calcmode="lin" valueType="num">
                                      <p:cBhvr>
                                        <p:cTn id="8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2" presetClass="exit" presetSubtype="8" fill="hold" nodeType="clickEffect">
                                  <p:stCondLst>
                                    <p:cond delay="0"/>
                                  </p:stCondLst>
                                  <p:childTnLst>
                                    <p:anim calcmode="lin" valueType="num">
                                      <p:cBhvr additive="base">
                                        <p:cTn id="84" dur="1000"/>
                                        <p:tgtEl>
                                          <p:spTgt spid="7"/>
                                        </p:tgtEl>
                                        <p:attrNameLst>
                                          <p:attrName>ppt_x</p:attrName>
                                        </p:attrNameLst>
                                      </p:cBhvr>
                                      <p:tavLst>
                                        <p:tav tm="0">
                                          <p:val>
                                            <p:strVal val="#ppt_x"/>
                                          </p:val>
                                        </p:tav>
                                        <p:tav tm="100000">
                                          <p:val>
                                            <p:strVal val="#ppt_x-#ppt_w*1.125000"/>
                                          </p:val>
                                        </p:tav>
                                      </p:tavLst>
                                    </p:anim>
                                    <p:animEffect transition="out" filter="wipe(left)">
                                      <p:cBhvr>
                                        <p:cTn id="85" dur="1000"/>
                                        <p:tgtEl>
                                          <p:spTgt spid="7"/>
                                        </p:tgtEl>
                                      </p:cBhvr>
                                    </p:animEffect>
                                    <p:set>
                                      <p:cBhvr>
                                        <p:cTn id="86" dur="1" fill="hold">
                                          <p:stCondLst>
                                            <p:cond delay="999"/>
                                          </p:stCondLst>
                                        </p:cTn>
                                        <p:tgtEl>
                                          <p:spTgt spid="7"/>
                                        </p:tgtEl>
                                        <p:attrNameLst>
                                          <p:attrName>style.visibility</p:attrName>
                                        </p:attrNameLst>
                                      </p:cBhvr>
                                      <p:to>
                                        <p:strVal val="hidden"/>
                                      </p:to>
                                    </p:set>
                                  </p:childTnLst>
                                </p:cTn>
                              </p:par>
                              <p:par>
                                <p:cTn id="87" presetID="55" presetClass="exit" presetSubtype="0" fill="hold" grpId="0" nodeType="withEffect">
                                  <p:stCondLst>
                                    <p:cond delay="0"/>
                                  </p:stCondLst>
                                  <p:childTnLst>
                                    <p:anim calcmode="lin" valueType="num">
                                      <p:cBhvr>
                                        <p:cTn id="88" dur="1000"/>
                                        <p:tgtEl>
                                          <p:spTgt spid="12"/>
                                        </p:tgtEl>
                                        <p:attrNameLst>
                                          <p:attrName>ppt_w</p:attrName>
                                        </p:attrNameLst>
                                      </p:cBhvr>
                                      <p:tavLst>
                                        <p:tav tm="0">
                                          <p:val>
                                            <p:strVal val="ppt_w"/>
                                          </p:val>
                                        </p:tav>
                                        <p:tav tm="100000">
                                          <p:val>
                                            <p:strVal val="ppt_w*0.70"/>
                                          </p:val>
                                        </p:tav>
                                      </p:tavLst>
                                    </p:anim>
                                    <p:anim calcmode="lin" valueType="num">
                                      <p:cBhvr>
                                        <p:cTn id="89" dur="1000"/>
                                        <p:tgtEl>
                                          <p:spTgt spid="12"/>
                                        </p:tgtEl>
                                        <p:attrNameLst>
                                          <p:attrName>ppt_h</p:attrName>
                                        </p:attrNameLst>
                                      </p:cBhvr>
                                      <p:tavLst>
                                        <p:tav tm="0">
                                          <p:val>
                                            <p:strVal val="ppt_h"/>
                                          </p:val>
                                        </p:tav>
                                        <p:tav tm="100000">
                                          <p:val>
                                            <p:strVal val="ppt_h"/>
                                          </p:val>
                                        </p:tav>
                                      </p:tavLst>
                                    </p:anim>
                                    <p:animEffect transition="out" filter="fade">
                                      <p:cBhvr>
                                        <p:cTn id="90" dur="1000"/>
                                        <p:tgtEl>
                                          <p:spTgt spid="12"/>
                                        </p:tgtEl>
                                      </p:cBhvr>
                                    </p:animEffect>
                                    <p:set>
                                      <p:cBhvr>
                                        <p:cTn id="91" dur="1" fill="hold">
                                          <p:stCondLst>
                                            <p:cond delay="999"/>
                                          </p:stCondLst>
                                        </p:cTn>
                                        <p:tgtEl>
                                          <p:spTgt spid="12"/>
                                        </p:tgtEl>
                                        <p:attrNameLst>
                                          <p:attrName>style.visibility</p:attrName>
                                        </p:attrNameLst>
                                      </p:cBhvr>
                                      <p:to>
                                        <p:strVal val="hidden"/>
                                      </p:to>
                                    </p:set>
                                  </p:childTnLst>
                                </p:cTn>
                              </p:par>
                              <p:par>
                                <p:cTn id="92" presetID="42" presetClass="entr" presetSubtype="0" fill="hold" nodeType="with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1000"/>
                                        <p:tgtEl>
                                          <p:spTgt spid="6"/>
                                        </p:tgtEl>
                                      </p:cBhvr>
                                    </p:animEffect>
                                    <p:anim calcmode="lin" valueType="num">
                                      <p:cBhvr>
                                        <p:cTn id="95" dur="1000" fill="hold"/>
                                        <p:tgtEl>
                                          <p:spTgt spid="6"/>
                                        </p:tgtEl>
                                        <p:attrNameLst>
                                          <p:attrName>ppt_x</p:attrName>
                                        </p:attrNameLst>
                                      </p:cBhvr>
                                      <p:tavLst>
                                        <p:tav tm="0">
                                          <p:val>
                                            <p:strVal val="#ppt_x"/>
                                          </p:val>
                                        </p:tav>
                                        <p:tav tm="100000">
                                          <p:val>
                                            <p:strVal val="#ppt_x"/>
                                          </p:val>
                                        </p:tav>
                                      </p:tavLst>
                                    </p:anim>
                                    <p:anim calcmode="lin" valueType="num">
                                      <p:cBhvr>
                                        <p:cTn id="9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P spid="4" grpId="0"/>
      <p:bldP spid="10" grpId="0" animBg="1"/>
      <p:bldP spid="8" grpId="0"/>
      <p:bldP spid="18" grpId="0"/>
      <p:bldP spid="19" grpId="0"/>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1885"/>
            <a:ext cx="9144000" cy="6056115"/>
          </a:xfrm>
          <a:prstGeom prst="rect">
            <a:avLst/>
          </a:prstGeom>
        </p:spPr>
      </p:pic>
      <p:sp>
        <p:nvSpPr>
          <p:cNvPr id="5" name="TextBox 4"/>
          <p:cNvSpPr txBox="1"/>
          <p:nvPr/>
        </p:nvSpPr>
        <p:spPr>
          <a:xfrm>
            <a:off x="0" y="0"/>
            <a:ext cx="9144000" cy="400110"/>
          </a:xfrm>
          <a:prstGeom prst="rect">
            <a:avLst/>
          </a:prstGeom>
          <a:solidFill>
            <a:schemeClr val="bg2">
              <a:lumMod val="50000"/>
            </a:schemeClr>
          </a:solidFill>
        </p:spPr>
        <p:txBody>
          <a:bodyPr wrap="square" rtlCol="1">
            <a:spAutoFit/>
          </a:bodyPr>
          <a:lstStyle/>
          <a:p>
            <a:pPr algn="ctr"/>
            <a:r>
              <a:rPr lang="he-IL" sz="2000" b="1" dirty="0" smtClean="0"/>
              <a:t>הגשר החדש על כביש 444</a:t>
            </a:r>
            <a:endParaRPr lang="he-IL" sz="2000" b="1" dirty="0"/>
          </a:p>
        </p:txBody>
      </p:sp>
      <p:pic>
        <p:nvPicPr>
          <p:cNvPr id="7" name="תמונה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03701"/>
            <a:ext cx="9144000" cy="6054299"/>
          </a:xfrm>
          <a:prstGeom prst="rect">
            <a:avLst/>
          </a:prstGeom>
        </p:spPr>
      </p:pic>
      <p:sp>
        <p:nvSpPr>
          <p:cNvPr id="8" name="TextBox 7"/>
          <p:cNvSpPr txBox="1"/>
          <p:nvPr/>
        </p:nvSpPr>
        <p:spPr>
          <a:xfrm>
            <a:off x="0" y="-24094"/>
            <a:ext cx="9144000" cy="400110"/>
          </a:xfrm>
          <a:prstGeom prst="rect">
            <a:avLst/>
          </a:prstGeom>
          <a:solidFill>
            <a:schemeClr val="bg2">
              <a:lumMod val="50000"/>
            </a:schemeClr>
          </a:solidFill>
        </p:spPr>
        <p:txBody>
          <a:bodyPr wrap="square" rtlCol="1">
            <a:spAutoFit/>
          </a:bodyPr>
          <a:lstStyle/>
          <a:p>
            <a:pPr algn="ctr"/>
            <a:r>
              <a:rPr lang="he-IL" sz="2000" b="1" dirty="0" smtClean="0"/>
              <a:t>הגשר התורכי, ומעליו (מאחוריו) גשר הבטון בן ימינו.</a:t>
            </a:r>
            <a:endParaRPr lang="he-IL" sz="2000" b="1" dirty="0"/>
          </a:p>
        </p:txBody>
      </p:sp>
      <p:pic>
        <p:nvPicPr>
          <p:cNvPr id="9" name="תמונה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597" y="-36742"/>
            <a:ext cx="8202515" cy="6894741"/>
          </a:xfrm>
          <a:prstGeom prst="rect">
            <a:avLst/>
          </a:prstGeom>
        </p:spPr>
      </p:pic>
      <p:pic>
        <p:nvPicPr>
          <p:cNvPr id="6" name="תמונה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16" y="711856"/>
            <a:ext cx="9218816" cy="6105969"/>
          </a:xfrm>
          <a:prstGeom prst="rect">
            <a:avLst/>
          </a:prstGeom>
        </p:spPr>
      </p:pic>
      <p:sp>
        <p:nvSpPr>
          <p:cNvPr id="11" name="TextBox 10"/>
          <p:cNvSpPr txBox="1"/>
          <p:nvPr/>
        </p:nvSpPr>
        <p:spPr>
          <a:xfrm>
            <a:off x="-74816" y="-31805"/>
            <a:ext cx="9218816" cy="2246769"/>
          </a:xfrm>
          <a:prstGeom prst="rect">
            <a:avLst/>
          </a:prstGeom>
          <a:solidFill>
            <a:schemeClr val="bg2">
              <a:lumMod val="50000"/>
            </a:schemeClr>
          </a:solidFill>
        </p:spPr>
        <p:txBody>
          <a:bodyPr wrap="square" rtlCol="1">
            <a:spAutoFit/>
          </a:bodyPr>
          <a:lstStyle/>
          <a:p>
            <a:pPr algn="ctr"/>
            <a:r>
              <a:rPr lang="he-IL" sz="2000" b="1" dirty="0">
                <a:solidFill>
                  <a:srgbClr val="FFFF00"/>
                </a:solidFill>
              </a:rPr>
              <a:t>הגשר הטורקי מעל נחל </a:t>
            </a:r>
            <a:r>
              <a:rPr lang="he-IL" sz="2000" b="1" dirty="0" smtClean="0">
                <a:solidFill>
                  <a:srgbClr val="FFFF00"/>
                </a:solidFill>
              </a:rPr>
              <a:t>שילה: </a:t>
            </a:r>
            <a:r>
              <a:rPr lang="he-IL" sz="2000" b="1" dirty="0" smtClean="0"/>
              <a:t>מצפון </a:t>
            </a:r>
            <a:r>
              <a:rPr lang="he-IL" sz="2000" b="1" dirty="0"/>
              <a:t>לגשר הכביש, המוביל מצומת מורשה לצומת ירקון, נטוי מעל נחל שילה גשר טורקי בנוי מאבני כורכר. הטורקים בנו את הגשר לפני למעלה ממאה שנים, ועליו עברה הדרך מיפו לג'לג'וליה ולשכם. זהו במקורו התוואי של הכביש </a:t>
            </a:r>
            <a:r>
              <a:rPr lang="he-IL" sz="2000" b="1" dirty="0" smtClean="0"/>
              <a:t> </a:t>
            </a:r>
          </a:p>
          <a:p>
            <a:pPr algn="ctr"/>
            <a:r>
              <a:rPr lang="he-IL" sz="2000" b="1" dirty="0" smtClean="0"/>
              <a:t>יפו - שכם </a:t>
            </a:r>
            <a:r>
              <a:rPr lang="he-IL" sz="2000" b="1" dirty="0"/>
              <a:t>שמן התקופה הרומית, ובמקום ניצב גשר גם בתקופות הקדומות. נחל שילה (נוסף לנחל קנה, נחל רבה ונחל איילון) הוא מיובליו העיקריים של הירקון. מוצאו של </a:t>
            </a:r>
            <a:endParaRPr lang="he-IL" sz="2000" b="1" dirty="0" smtClean="0"/>
          </a:p>
          <a:p>
            <a:pPr algn="ctr"/>
            <a:r>
              <a:rPr lang="he-IL" sz="2000" b="1" dirty="0" smtClean="0"/>
              <a:t>הנחל </a:t>
            </a:r>
            <a:r>
              <a:rPr lang="he-IL" sz="2000" b="1" dirty="0"/>
              <a:t>בעמק שילה צפונית מערבית להר בעל חצור שבשומרון. אל מישור החוף פורץ </a:t>
            </a:r>
            <a:endParaRPr lang="he-IL" sz="2000" b="1" dirty="0" smtClean="0"/>
          </a:p>
          <a:p>
            <a:pPr algn="ctr"/>
            <a:r>
              <a:rPr lang="he-IL" sz="2000" b="1" dirty="0" smtClean="0"/>
              <a:t>הנחל </a:t>
            </a:r>
            <a:r>
              <a:rPr lang="he-IL" sz="2000" b="1" dirty="0"/>
              <a:t>דרומית למגדל צדק ונשפך אל הירקון כ-4 ק"מ מערבית לכביש פ"ת-כ"ס</a:t>
            </a:r>
            <a:r>
              <a:rPr lang="he-IL" sz="2000" b="1" dirty="0" smtClean="0"/>
              <a:t>.</a:t>
            </a:r>
            <a:endParaRPr lang="he-IL" dirty="0"/>
          </a:p>
        </p:txBody>
      </p:sp>
      <p:pic>
        <p:nvPicPr>
          <p:cNvPr id="10" name="תמונה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8" y="761408"/>
            <a:ext cx="9181408" cy="6056416"/>
          </a:xfrm>
          <a:prstGeom prst="rect">
            <a:avLst/>
          </a:prstGeom>
        </p:spPr>
      </p:pic>
      <p:sp>
        <p:nvSpPr>
          <p:cNvPr id="3" name="TextBox 2"/>
          <p:cNvSpPr txBox="1"/>
          <p:nvPr/>
        </p:nvSpPr>
        <p:spPr>
          <a:xfrm>
            <a:off x="-74816" y="-24094"/>
            <a:ext cx="9218816" cy="1015663"/>
          </a:xfrm>
          <a:prstGeom prst="rect">
            <a:avLst/>
          </a:prstGeom>
          <a:solidFill>
            <a:schemeClr val="bg2">
              <a:lumMod val="50000"/>
            </a:schemeClr>
          </a:solidFill>
        </p:spPr>
        <p:txBody>
          <a:bodyPr wrap="square" rtlCol="1">
            <a:spAutoFit/>
          </a:bodyPr>
          <a:lstStyle/>
          <a:p>
            <a:pPr algn="ctr"/>
            <a:r>
              <a:rPr lang="he-IL" sz="2000" b="1" dirty="0" smtClean="0"/>
              <a:t>בשלב </a:t>
            </a:r>
            <a:r>
              <a:rPr lang="he-IL" sz="2000" b="1" dirty="0" err="1" smtClean="0"/>
              <a:t>מסויים</a:t>
            </a:r>
            <a:r>
              <a:rPr lang="he-IL" sz="2000" b="1" dirty="0" smtClean="0"/>
              <a:t> באזור זה, אנו פוגשים את יובלו של נחל שילה, כיום (הצילום שמתחתנו נעשה בנובמבר 2014) הזרימות בנחלים עלובות למדי, אבל אני מתעכב על נחל שילה </a:t>
            </a:r>
          </a:p>
          <a:p>
            <a:pPr algn="ctr"/>
            <a:r>
              <a:rPr lang="he-IL" sz="2000" b="1" dirty="0" smtClean="0"/>
              <a:t>בעיקר בגלל שרידי הגשר התורכי שמעליו, שעדיין עומד על תילו.</a:t>
            </a:r>
            <a:endParaRPr lang="he-IL" sz="2000" b="1" dirty="0"/>
          </a:p>
        </p:txBody>
      </p:sp>
    </p:spTree>
    <p:extLst>
      <p:ext uri="{BB962C8B-B14F-4D97-AF65-F5344CB8AC3E}">
        <p14:creationId xmlns:p14="http://schemas.microsoft.com/office/powerpoint/2010/main" val="25517321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cTn>
                              </p:par>
                              <p:par>
                                <p:cTn id="10" presetID="47" presetClass="exit" presetSubtype="0" fill="hold" grpId="0" nodeType="with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1000"/>
                                        <p:tgtEl>
                                          <p:spTgt spid="11"/>
                                        </p:tgtEl>
                                      </p:cBhvr>
                                    </p:animEffect>
                                    <p:set>
                                      <p:cBhvr>
                                        <p:cTn id="19" dur="1" fill="hold">
                                          <p:stCondLst>
                                            <p:cond delay="999"/>
                                          </p:stCondLst>
                                        </p:cTn>
                                        <p:tgtEl>
                                          <p:spTgt spid="1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xit" presetSubtype="37" fill="hold" nodeType="clickEffect">
                                  <p:stCondLst>
                                    <p:cond delay="0"/>
                                  </p:stCondLst>
                                  <p:childTnLst>
                                    <p:animEffect transition="out" filter="barn(outVertical)">
                                      <p:cBhvr>
                                        <p:cTn id="23" dur="1000"/>
                                        <p:tgtEl>
                                          <p:spTgt spid="6"/>
                                        </p:tgtEl>
                                      </p:cBhvr>
                                    </p:animEffect>
                                    <p:set>
                                      <p:cBhvr>
                                        <p:cTn id="24" dur="1" fill="hold">
                                          <p:stCondLst>
                                            <p:cond delay="9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7" presetClass="exit" presetSubtype="10" fill="hold" nodeType="clickEffect">
                                  <p:stCondLst>
                                    <p:cond delay="0"/>
                                  </p:stCondLst>
                                  <p:childTnLst>
                                    <p:anim calcmode="lin" valueType="num">
                                      <p:cBhvr>
                                        <p:cTn id="28" dur="1000"/>
                                        <p:tgtEl>
                                          <p:spTgt spid="9"/>
                                        </p:tgtEl>
                                        <p:attrNameLst>
                                          <p:attrName>ppt_w</p:attrName>
                                        </p:attrNameLst>
                                      </p:cBhvr>
                                      <p:tavLst>
                                        <p:tav tm="0">
                                          <p:val>
                                            <p:strVal val="ppt_w"/>
                                          </p:val>
                                        </p:tav>
                                        <p:tav tm="100000">
                                          <p:val>
                                            <p:fltVal val="0"/>
                                          </p:val>
                                        </p:tav>
                                      </p:tavLst>
                                    </p:anim>
                                    <p:anim calcmode="lin" valueType="num">
                                      <p:cBhvr>
                                        <p:cTn id="29" dur="1000"/>
                                        <p:tgtEl>
                                          <p:spTgt spid="9"/>
                                        </p:tgtEl>
                                        <p:attrNameLst>
                                          <p:attrName>ppt_h</p:attrName>
                                        </p:attrNameLst>
                                      </p:cBhvr>
                                      <p:tavLst>
                                        <p:tav tm="0">
                                          <p:val>
                                            <p:strVal val="ppt_h"/>
                                          </p:val>
                                        </p:tav>
                                        <p:tav tm="100000">
                                          <p:val>
                                            <p:strVal val="ppt_h"/>
                                          </p:val>
                                        </p:tav>
                                      </p:tavLst>
                                    </p:anim>
                                    <p:set>
                                      <p:cBhvr>
                                        <p:cTn id="30" dur="1" fill="hold">
                                          <p:stCondLst>
                                            <p:cond delay="999"/>
                                          </p:stCondLst>
                                        </p:cTn>
                                        <p:tgtEl>
                                          <p:spTgt spid="9"/>
                                        </p:tgtEl>
                                        <p:attrNameLst>
                                          <p:attrName>style.visibility</p:attrName>
                                        </p:attrNameLst>
                                      </p:cBhvr>
                                      <p:to>
                                        <p:strVal val="hidden"/>
                                      </p:to>
                                    </p:set>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7"/>
                                        </p:tgtEl>
                                      </p:cBhvr>
                                    </p:animEffect>
                                    <p:set>
                                      <p:cBhvr>
                                        <p:cTn id="40" dur="1" fill="hold">
                                          <p:stCondLst>
                                            <p:cond delay="999"/>
                                          </p:stCondLst>
                                        </p:cTn>
                                        <p:tgtEl>
                                          <p:spTgt spid="7"/>
                                        </p:tgtEl>
                                        <p:attrNameLst>
                                          <p:attrName>style.visibility</p:attrName>
                                        </p:attrNameLst>
                                      </p:cBhvr>
                                      <p:to>
                                        <p:strVal val="hidden"/>
                                      </p:to>
                                    </p:set>
                                  </p:childTnLst>
                                </p:cTn>
                              </p:par>
                              <p:par>
                                <p:cTn id="41" presetID="55" presetClass="exit" presetSubtype="0" fill="hold" grpId="0" nodeType="withEffect">
                                  <p:stCondLst>
                                    <p:cond delay="0"/>
                                  </p:stCondLst>
                                  <p:childTnLst>
                                    <p:anim calcmode="lin" valueType="num">
                                      <p:cBhvr>
                                        <p:cTn id="42" dur="1000"/>
                                        <p:tgtEl>
                                          <p:spTgt spid="5"/>
                                        </p:tgtEl>
                                        <p:attrNameLst>
                                          <p:attrName>ppt_w</p:attrName>
                                        </p:attrNameLst>
                                      </p:cBhvr>
                                      <p:tavLst>
                                        <p:tav tm="0">
                                          <p:val>
                                            <p:strVal val="ppt_w"/>
                                          </p:val>
                                        </p:tav>
                                        <p:tav tm="100000">
                                          <p:val>
                                            <p:strVal val="ppt_w*0.70"/>
                                          </p:val>
                                        </p:tav>
                                      </p:tavLst>
                                    </p:anim>
                                    <p:anim calcmode="lin" valueType="num">
                                      <p:cBhvr>
                                        <p:cTn id="43" dur="1000"/>
                                        <p:tgtEl>
                                          <p:spTgt spid="5"/>
                                        </p:tgtEl>
                                        <p:attrNameLst>
                                          <p:attrName>ppt_h</p:attrName>
                                        </p:attrNameLst>
                                      </p:cBhvr>
                                      <p:tavLst>
                                        <p:tav tm="0">
                                          <p:val>
                                            <p:strVal val="ppt_h"/>
                                          </p:val>
                                        </p:tav>
                                        <p:tav tm="100000">
                                          <p:val>
                                            <p:strVal val="ppt_h"/>
                                          </p:val>
                                        </p:tav>
                                      </p:tavLst>
                                    </p:anim>
                                    <p:animEffect transition="out" filter="fade">
                                      <p:cBhvr>
                                        <p:cTn id="44" dur="1000"/>
                                        <p:tgtEl>
                                          <p:spTgt spid="5"/>
                                        </p:tgtEl>
                                      </p:cBhvr>
                                    </p:animEffect>
                                    <p:set>
                                      <p:cBhvr>
                                        <p:cTn id="45" dur="1" fill="hold">
                                          <p:stCondLst>
                                            <p:cond delay="999"/>
                                          </p:stCondLst>
                                        </p:cTn>
                                        <p:tgtEl>
                                          <p:spTgt spid="5"/>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0"/>
            <a:ext cx="9144000" cy="1015663"/>
          </a:xfrm>
          <a:prstGeom prst="rect">
            <a:avLst/>
          </a:prstGeom>
          <a:noFill/>
        </p:spPr>
        <p:txBody>
          <a:bodyPr wrap="square" rtlCol="1">
            <a:spAutoFit/>
          </a:bodyPr>
          <a:lstStyle/>
          <a:p>
            <a:pPr algn="ctr"/>
            <a:r>
              <a:rPr lang="he-IL" sz="2000" b="1" dirty="0" smtClean="0"/>
              <a:t>אנו הולכים / נוסעים הלאה כמה קילומטרים טובים לשרידי "עשר טחנות", שכפי שפתחתי מצגת זו, היה המקום "מגרש המשחקים" של ימי ילדותי.</a:t>
            </a:r>
          </a:p>
          <a:p>
            <a:pPr algn="ctr"/>
            <a:r>
              <a:rPr lang="he-IL" sz="2000" b="1" dirty="0" smtClean="0"/>
              <a:t>האתר נמצא סמוך מאוד ומצפון לקניון איילון לצד כביש 482, הסלול בין רמת גן להרצליה.</a:t>
            </a:r>
            <a:endParaRPr lang="he-IL" sz="2000" b="1" dirty="0"/>
          </a:p>
        </p:txBody>
      </p:sp>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113" y="1124853"/>
            <a:ext cx="7241327" cy="5733147"/>
          </a:xfrm>
          <a:prstGeom prst="rect">
            <a:avLst/>
          </a:prstGeom>
        </p:spPr>
      </p:pic>
      <p:sp>
        <p:nvSpPr>
          <p:cNvPr id="5" name="TextBox 4"/>
          <p:cNvSpPr txBox="1"/>
          <p:nvPr/>
        </p:nvSpPr>
        <p:spPr>
          <a:xfrm>
            <a:off x="6280608" y="3042982"/>
            <a:ext cx="1242645" cy="338554"/>
          </a:xfrm>
          <a:prstGeom prst="rect">
            <a:avLst/>
          </a:prstGeom>
          <a:noFill/>
        </p:spPr>
        <p:txBody>
          <a:bodyPr wrap="square" rtlCol="1">
            <a:spAutoFit/>
          </a:bodyPr>
          <a:lstStyle/>
          <a:p>
            <a:r>
              <a:rPr lang="he-IL" sz="1600" b="1" dirty="0" smtClean="0">
                <a:solidFill>
                  <a:schemeClr val="bg1"/>
                </a:solidFill>
              </a:rPr>
              <a:t>עשר טחנות</a:t>
            </a:r>
            <a:endParaRPr lang="he-IL" sz="1600" b="1" dirty="0">
              <a:solidFill>
                <a:schemeClr val="bg1"/>
              </a:solidFill>
            </a:endParaRPr>
          </a:p>
        </p:txBody>
      </p:sp>
      <p:sp>
        <p:nvSpPr>
          <p:cNvPr id="4" name="אליפסה 3"/>
          <p:cNvSpPr/>
          <p:nvPr/>
        </p:nvSpPr>
        <p:spPr>
          <a:xfrm>
            <a:off x="6353908" y="2891692"/>
            <a:ext cx="1169345" cy="64086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56298022"/>
      </p:ext>
    </p:extLst>
  </p:cSld>
  <p:clrMapOvr>
    <a:masterClrMapping/>
  </p:clrMapOvr>
  <p:transition spd="slow">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910609"/>
          </a:xfrm>
          <a:prstGeom prst="rect">
            <a:avLst/>
          </a:prstGeom>
        </p:spPr>
      </p:pic>
      <p:sp>
        <p:nvSpPr>
          <p:cNvPr id="5" name="TextBox 4"/>
          <p:cNvSpPr txBox="1"/>
          <p:nvPr/>
        </p:nvSpPr>
        <p:spPr>
          <a:xfrm>
            <a:off x="0" y="0"/>
            <a:ext cx="9144000" cy="400110"/>
          </a:xfrm>
          <a:prstGeom prst="rect">
            <a:avLst/>
          </a:prstGeom>
          <a:solidFill>
            <a:schemeClr val="bg2">
              <a:lumMod val="50000"/>
            </a:schemeClr>
          </a:solidFill>
        </p:spPr>
        <p:txBody>
          <a:bodyPr wrap="square" rtlCol="1">
            <a:spAutoFit/>
          </a:bodyPr>
          <a:lstStyle/>
          <a:p>
            <a:pPr algn="ctr"/>
            <a:r>
              <a:rPr lang="he-IL" sz="2000" b="1" dirty="0" smtClean="0"/>
              <a:t>הגשר (החסום) לשרידי טחנת הקמח.</a:t>
            </a:r>
            <a:endParaRPr lang="he-IL" sz="2000" b="1" dirty="0"/>
          </a:p>
        </p:txBody>
      </p:sp>
      <p:sp>
        <p:nvSpPr>
          <p:cNvPr id="6" name="TextBox 5"/>
          <p:cNvSpPr txBox="1"/>
          <p:nvPr/>
        </p:nvSpPr>
        <p:spPr>
          <a:xfrm>
            <a:off x="0" y="0"/>
            <a:ext cx="9144000" cy="400110"/>
          </a:xfrm>
          <a:prstGeom prst="rect">
            <a:avLst/>
          </a:prstGeom>
          <a:solidFill>
            <a:schemeClr val="bg2">
              <a:lumMod val="50000"/>
            </a:schemeClr>
          </a:solidFill>
        </p:spPr>
        <p:txBody>
          <a:bodyPr wrap="square" rtlCol="1">
            <a:spAutoFit/>
          </a:bodyPr>
          <a:lstStyle/>
          <a:p>
            <a:pPr algn="ctr"/>
            <a:r>
              <a:rPr lang="he-IL" sz="2000" b="1" dirty="0" smtClean="0"/>
              <a:t>קיר מבנה טחנת "עשר טחנות" שעדיין עומד על תילו.</a:t>
            </a:r>
            <a:endParaRPr lang="he-IL" sz="2000" b="1" dirty="0"/>
          </a:p>
        </p:txBody>
      </p:sp>
      <p:sp>
        <p:nvSpPr>
          <p:cNvPr id="2" name="TextBox 1"/>
          <p:cNvSpPr txBox="1"/>
          <p:nvPr/>
        </p:nvSpPr>
        <p:spPr>
          <a:xfrm>
            <a:off x="0" y="12183"/>
            <a:ext cx="9184104" cy="5940088"/>
          </a:xfrm>
          <a:prstGeom prst="rect">
            <a:avLst/>
          </a:prstGeom>
          <a:solidFill>
            <a:schemeClr val="bg2">
              <a:lumMod val="50000"/>
            </a:schemeClr>
          </a:solidFill>
        </p:spPr>
        <p:txBody>
          <a:bodyPr wrap="square" rtlCol="1">
            <a:spAutoFit/>
          </a:bodyPr>
          <a:lstStyle/>
          <a:p>
            <a:pPr algn="ctr"/>
            <a:r>
              <a:rPr lang="he-IL" sz="2000" b="1" dirty="0" smtClean="0"/>
              <a:t>אתר עשר טחנות שוכן </a:t>
            </a:r>
            <a:r>
              <a:rPr lang="he-IL" sz="2000" b="1" dirty="0"/>
              <a:t>על </a:t>
            </a:r>
            <a:r>
              <a:rPr lang="he-IL" sz="2000" b="1" dirty="0" smtClean="0"/>
              <a:t>גדות נחל הירקון סמוך </a:t>
            </a:r>
            <a:r>
              <a:rPr lang="he-IL" sz="2000" b="1" dirty="0"/>
              <a:t>למפגש </a:t>
            </a:r>
            <a:r>
              <a:rPr lang="he-IL" sz="2000" b="1" dirty="0" smtClean="0"/>
              <a:t>הרחובות בכור-שלום שטרית ופנחס רוזן שבשכונת הדר יוסף בצפון תל אביב..</a:t>
            </a:r>
            <a:endParaRPr lang="en-US" sz="2000" b="1" dirty="0"/>
          </a:p>
          <a:p>
            <a:pPr algn="ctr"/>
            <a:r>
              <a:rPr lang="he-IL" sz="2000" b="1" dirty="0"/>
              <a:t>במקום שכנה טחנת קמח כבר </a:t>
            </a:r>
            <a:r>
              <a:rPr lang="he-IL" sz="2000" b="1" dirty="0" smtClean="0"/>
              <a:t>בתקופה הרומית, </a:t>
            </a:r>
            <a:r>
              <a:rPr lang="he-IL" sz="2000" b="1" dirty="0"/>
              <a:t>ופעלו בה לפחות עשרים זוגות אבני </a:t>
            </a:r>
            <a:r>
              <a:rPr lang="he-IL" sz="2000" b="1" dirty="0" smtClean="0"/>
              <a:t>ריחיים. </a:t>
            </a:r>
            <a:r>
              <a:rPr lang="he-IL" sz="2000" b="1" dirty="0"/>
              <a:t>עם זאת, ובדומה </a:t>
            </a:r>
            <a:r>
              <a:rPr lang="he-IL" sz="2000" b="1" dirty="0" smtClean="0"/>
              <a:t>לאשר ארע בשבע טחנות, </a:t>
            </a:r>
            <a:r>
              <a:rPr lang="he-IL" sz="2000" b="1" dirty="0"/>
              <a:t>שמו של האתר התקבע כאשר פעלו </a:t>
            </a:r>
            <a:endParaRPr lang="he-IL" sz="2000" b="1" dirty="0" smtClean="0"/>
          </a:p>
          <a:p>
            <a:pPr algn="ctr"/>
            <a:r>
              <a:rPr lang="he-IL" sz="2000" b="1" dirty="0" smtClean="0"/>
              <a:t>בו </a:t>
            </a:r>
            <a:r>
              <a:rPr lang="he-IL" sz="2000" b="1" dirty="0"/>
              <a:t>רק עשרה זוגות. במקום ניצב גשר אבן מעל הירקון, </a:t>
            </a:r>
            <a:r>
              <a:rPr lang="he-IL" sz="2000" b="1" dirty="0" err="1"/>
              <a:t>גִ'סְר</a:t>
            </a:r>
            <a:r>
              <a:rPr lang="he-IL" sz="2000" b="1" dirty="0"/>
              <a:t> </a:t>
            </a:r>
            <a:r>
              <a:rPr lang="he-IL" sz="2000" b="1" dirty="0" err="1"/>
              <a:t>אֶל-הַדָּאר</a:t>
            </a:r>
            <a:r>
              <a:rPr lang="he-IL" sz="2000" b="1" dirty="0"/>
              <a:t> </a:t>
            </a:r>
            <a:r>
              <a:rPr lang="he-IL" sz="2000" b="1" dirty="0" smtClean="0"/>
              <a:t>(גשר </a:t>
            </a:r>
            <a:r>
              <a:rPr lang="he-IL" sz="2000" b="1" dirty="0"/>
              <a:t>שאון </a:t>
            </a:r>
            <a:r>
              <a:rPr lang="he-IL" sz="2000" b="1" dirty="0" smtClean="0"/>
              <a:t>המים), </a:t>
            </a:r>
            <a:r>
              <a:rPr lang="he-IL" sz="2000" b="1" dirty="0"/>
              <a:t>הנזכר </a:t>
            </a:r>
            <a:r>
              <a:rPr lang="he-IL" sz="2000" b="1" dirty="0" err="1"/>
              <a:t>בזכרונותיה</a:t>
            </a:r>
            <a:r>
              <a:rPr lang="he-IL" sz="2000" b="1" dirty="0"/>
              <a:t> של יהודית, אשת </a:t>
            </a:r>
            <a:r>
              <a:rPr lang="he-IL" sz="2000" b="1" dirty="0" smtClean="0"/>
              <a:t>משה </a:t>
            </a:r>
            <a:r>
              <a:rPr lang="he-IL" sz="2000" b="1" dirty="0" err="1" smtClean="0"/>
              <a:t>מונטיפיורי</a:t>
            </a:r>
            <a:r>
              <a:rPr lang="he-IL" sz="2000" b="1" dirty="0" smtClean="0"/>
              <a:t>, </a:t>
            </a:r>
            <a:r>
              <a:rPr lang="he-IL" sz="2000" b="1" dirty="0"/>
              <a:t>שעברה במקום במסעותיה עם בעלה </a:t>
            </a:r>
            <a:r>
              <a:rPr lang="he-IL" sz="2000" b="1" dirty="0" smtClean="0"/>
              <a:t>ב 1839.  פעילות </a:t>
            </a:r>
            <a:r>
              <a:rPr lang="he-IL" sz="2000" b="1" dirty="0"/>
              <a:t>הטחינה בעשר טחנות התחדשה רק במאה ה-19 כאשר שתי משפחות ערביות עשירות - משפחת </a:t>
            </a:r>
            <a:r>
              <a:rPr lang="he-IL" sz="2000" b="1" dirty="0" err="1"/>
              <a:t>בידס</a:t>
            </a:r>
            <a:r>
              <a:rPr lang="he-IL" sz="2000" b="1" dirty="0"/>
              <a:t> ומשפחת </a:t>
            </a:r>
            <a:r>
              <a:rPr lang="he-IL" sz="2000" b="1" dirty="0" err="1"/>
              <a:t>עמוריה</a:t>
            </a:r>
            <a:r>
              <a:rPr lang="he-IL" sz="2000" b="1" dirty="0"/>
              <a:t> - הקימו את מפעל הטחינה מחדש. הטחנה שנודעה בשם '</a:t>
            </a:r>
            <a:r>
              <a:rPr lang="he-IL" sz="2000" b="1" dirty="0" err="1"/>
              <a:t>טאחונת</a:t>
            </a:r>
            <a:r>
              <a:rPr lang="he-IL" sz="2000" b="1" dirty="0"/>
              <a:t> אל הדר', הייתה הגדולה מבין טחנות הירקון ומהגדולות </a:t>
            </a:r>
            <a:r>
              <a:rPr lang="he-IL" sz="2000" b="1" dirty="0" smtClean="0"/>
              <a:t>בארץ ישראל כולה</a:t>
            </a:r>
            <a:r>
              <a:rPr lang="he-IL" sz="2000" b="1" dirty="0"/>
              <a:t>.</a:t>
            </a:r>
            <a:endParaRPr lang="en-US" sz="2000" b="1" dirty="0"/>
          </a:p>
          <a:p>
            <a:pPr algn="ctr"/>
            <a:r>
              <a:rPr lang="he-IL" sz="2000" b="1" dirty="0"/>
              <a:t>בשנת </a:t>
            </a:r>
            <a:r>
              <a:rPr lang="he-IL" sz="2000" b="1" dirty="0" smtClean="0"/>
              <a:t>1917, </a:t>
            </a:r>
            <a:r>
              <a:rPr lang="he-IL" sz="2000" b="1" dirty="0"/>
              <a:t>במהלך </a:t>
            </a:r>
            <a:r>
              <a:rPr lang="he-IL" sz="2000" b="1" dirty="0" smtClean="0"/>
              <a:t>מלחמת העולם הראשונה, </a:t>
            </a:r>
            <a:r>
              <a:rPr lang="he-IL" sz="2000" b="1" dirty="0"/>
              <a:t>הגיעה החזית אל האזור, והירקון היה חלק </a:t>
            </a:r>
            <a:r>
              <a:rPr lang="he-IL" sz="2000" b="1" dirty="0" smtClean="0"/>
              <a:t>מ"קו שתי </a:t>
            </a:r>
            <a:r>
              <a:rPr lang="he-IL" sz="2000" b="1" dirty="0" err="1" smtClean="0"/>
              <a:t>העוג'ות</a:t>
            </a:r>
            <a:r>
              <a:rPr lang="he-IL" sz="2000" b="1" dirty="0" smtClean="0"/>
              <a:t>".  כאשר מצפון </a:t>
            </a:r>
            <a:r>
              <a:rPr lang="he-IL" sz="2000" b="1" dirty="0"/>
              <a:t>לו נערך </a:t>
            </a:r>
            <a:r>
              <a:rPr lang="he-IL" sz="2000" b="1" dirty="0" smtClean="0"/>
              <a:t>הצבא העות'מאני, ומולו חיל המשלוח המצרי בפיקוד </a:t>
            </a:r>
            <a:r>
              <a:rPr lang="he-IL" sz="2000" b="1" dirty="0"/>
              <a:t>בריטי. בין שני ניסיונות הצליחה של חיל המשלוח במהלך נובמבר ודצמבר 1917 פוצצו הטורקים את </a:t>
            </a:r>
            <a:r>
              <a:rPr lang="he-IL" sz="2000" b="1" dirty="0" smtClean="0"/>
              <a:t>הגשר </a:t>
            </a:r>
            <a:r>
              <a:rPr lang="he-IL" sz="2000" b="1" dirty="0"/>
              <a:t>ואת </a:t>
            </a:r>
            <a:r>
              <a:rPr lang="he-IL" sz="2000" b="1" dirty="0" smtClean="0"/>
              <a:t>הסכר </a:t>
            </a:r>
            <a:r>
              <a:rPr lang="he-IL" sz="2000" b="1" dirty="0"/>
              <a:t>באתר, ובכך בא הקץ על הטחנות. כל שנותר כיום מהמפעל הוא הקיר המערבי של הטחנה הצפונית וחלק מהסכר הדרומי. מעל סכר </a:t>
            </a:r>
            <a:endParaRPr lang="he-IL" sz="2000" b="1" dirty="0" smtClean="0"/>
          </a:p>
          <a:p>
            <a:pPr algn="ctr"/>
            <a:r>
              <a:rPr lang="he-IL" sz="2000" b="1" dirty="0" smtClean="0"/>
              <a:t>זה </a:t>
            </a:r>
            <a:r>
              <a:rPr lang="he-IL" sz="2000" b="1" dirty="0"/>
              <a:t>נמתח גשרון עץ החסום כיום למעבר המוליך מכיוון הכביש לעבר חצי האי עליו נבנו טחנות הקמח. </a:t>
            </a:r>
            <a:r>
              <a:rPr lang="he-IL" sz="2000" b="1" dirty="0" smtClean="0"/>
              <a:t> בעקבות המרד הערבי הגדול נסלל </a:t>
            </a:r>
            <a:r>
              <a:rPr lang="he-IL" sz="2000" b="1" dirty="0"/>
              <a:t>כביש חדש בין תל אביב </a:t>
            </a:r>
            <a:r>
              <a:rPr lang="he-IL" sz="2000" b="1" dirty="0" smtClean="0"/>
              <a:t>והרצליה </a:t>
            </a:r>
            <a:r>
              <a:rPr lang="he-IL" sz="2000" b="1" dirty="0"/>
              <a:t>שעבר על גשר שהוקם בקרבת עשר טחנות</a:t>
            </a:r>
            <a:r>
              <a:rPr lang="he-IL" sz="2000" b="1" dirty="0" smtClean="0"/>
              <a:t>‏</a:t>
            </a:r>
            <a:r>
              <a:rPr lang="he-IL" sz="2000" b="1" baseline="30000" dirty="0"/>
              <a:t> </a:t>
            </a:r>
            <a:r>
              <a:rPr lang="he-IL" sz="2000" b="1" dirty="0" smtClean="0"/>
              <a:t>(ועוד יהיה לי מה לספר עליו בהמשך).</a:t>
            </a:r>
            <a:endParaRPr lang="en-US" sz="2000" b="1" dirty="0"/>
          </a:p>
          <a:p>
            <a:pPr algn="ctr"/>
            <a:r>
              <a:rPr lang="en-US" sz="2000" b="1" dirty="0"/>
              <a:t> </a:t>
            </a:r>
          </a:p>
        </p:txBody>
      </p:sp>
    </p:spTree>
    <p:extLst>
      <p:ext uri="{BB962C8B-B14F-4D97-AF65-F5344CB8AC3E}">
        <p14:creationId xmlns:p14="http://schemas.microsoft.com/office/powerpoint/2010/main" val="345985012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10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par>
                                <p:cTn id="17" presetID="55" presetClass="exit" presetSubtype="0" fill="hold" grpId="0" nodeType="withEffect">
                                  <p:stCondLst>
                                    <p:cond delay="10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1902"/>
            <a:ext cx="9144000" cy="6056416"/>
          </a:xfrm>
          <a:prstGeom prst="rect">
            <a:avLst/>
          </a:prstGeom>
        </p:spPr>
      </p:pic>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586"/>
            <a:ext cx="9144000" cy="6323736"/>
          </a:xfrm>
          <a:prstGeom prst="rect">
            <a:avLst/>
          </a:prstGeom>
        </p:spPr>
      </p:pic>
      <p:pic>
        <p:nvPicPr>
          <p:cNvPr id="6" name="תמונה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תמונה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72905"/>
            <a:ext cx="9143999" cy="6056417"/>
          </a:xfrm>
          <a:prstGeom prst="rect">
            <a:avLst/>
          </a:prstGeom>
        </p:spPr>
      </p:pic>
      <p:sp>
        <p:nvSpPr>
          <p:cNvPr id="8" name="TextBox 7"/>
          <p:cNvSpPr txBox="1"/>
          <p:nvPr/>
        </p:nvSpPr>
        <p:spPr>
          <a:xfrm>
            <a:off x="0" y="0"/>
            <a:ext cx="9144000" cy="400110"/>
          </a:xfrm>
          <a:prstGeom prst="rect">
            <a:avLst/>
          </a:prstGeom>
          <a:noFill/>
        </p:spPr>
        <p:txBody>
          <a:bodyPr wrap="square" rtlCol="1">
            <a:spAutoFit/>
          </a:bodyPr>
          <a:lstStyle/>
          <a:p>
            <a:pPr algn="ctr"/>
            <a:r>
              <a:rPr lang="he-IL" sz="2000" b="1" dirty="0" smtClean="0"/>
              <a:t>ואילו כאן נראה הגשר, ומתחתיו שרידי הסכר של טחנת הקמח</a:t>
            </a:r>
            <a:endParaRPr lang="he-IL" sz="2000" b="1" dirty="0"/>
          </a:p>
        </p:txBody>
      </p:sp>
      <p:sp>
        <p:nvSpPr>
          <p:cNvPr id="9" name="TextBox 8"/>
          <p:cNvSpPr txBox="1"/>
          <p:nvPr/>
        </p:nvSpPr>
        <p:spPr>
          <a:xfrm>
            <a:off x="0" y="0"/>
            <a:ext cx="9144000" cy="1015663"/>
          </a:xfrm>
          <a:prstGeom prst="rect">
            <a:avLst/>
          </a:prstGeom>
          <a:solidFill>
            <a:schemeClr val="bg2">
              <a:lumMod val="50000"/>
            </a:schemeClr>
          </a:solidFill>
        </p:spPr>
        <p:txBody>
          <a:bodyPr wrap="square" rtlCol="1">
            <a:spAutoFit/>
          </a:bodyPr>
          <a:lstStyle/>
          <a:p>
            <a:pPr algn="ctr"/>
            <a:r>
              <a:rPr lang="he-IL" sz="2000" b="1" dirty="0" smtClean="0"/>
              <a:t>ומה רואים כיום במקום??? עיריית ת"א (אולי בשיתוף רשות העתיקות) הקימו מבנה</a:t>
            </a:r>
          </a:p>
          <a:p>
            <a:pPr algn="ctr"/>
            <a:r>
              <a:rPr lang="he-IL" sz="2000" b="1" dirty="0" smtClean="0"/>
              <a:t>עמודים "לזכרה" של טחנת הקמח, למרגלות גשר הכביש הנוכחי ולצד השרידים</a:t>
            </a:r>
          </a:p>
          <a:p>
            <a:pPr algn="ctr"/>
            <a:r>
              <a:rPr lang="he-IL" sz="2000" b="1" dirty="0" smtClean="0"/>
              <a:t>המועטים של הטחנה.</a:t>
            </a:r>
            <a:endParaRPr lang="he-IL" sz="2000" b="1" dirty="0"/>
          </a:p>
        </p:txBody>
      </p:sp>
    </p:spTree>
    <p:extLst>
      <p:ext uri="{BB962C8B-B14F-4D97-AF65-F5344CB8AC3E}">
        <p14:creationId xmlns:p14="http://schemas.microsoft.com/office/powerpoint/2010/main" val="4482496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2" fill="hold" nodeType="clickEffect">
                                  <p:stCondLst>
                                    <p:cond delay="0"/>
                                  </p:stCondLst>
                                  <p:childTnLst>
                                    <p:anim calcmode="lin" valueType="num">
                                      <p:cBhvr additive="base">
                                        <p:cTn id="6" dur="1000"/>
                                        <p:tgtEl>
                                          <p:spTgt spid="7"/>
                                        </p:tgtEl>
                                        <p:attrNameLst>
                                          <p:attrName>ppt_x</p:attrName>
                                        </p:attrNameLst>
                                      </p:cBhvr>
                                      <p:tavLst>
                                        <p:tav tm="0">
                                          <p:val>
                                            <p:strVal val="#ppt_x"/>
                                          </p:val>
                                        </p:tav>
                                        <p:tav tm="100000">
                                          <p:val>
                                            <p:strVal val="#ppt_x+#ppt_w*1.125000"/>
                                          </p:val>
                                        </p:tav>
                                      </p:tavLst>
                                    </p:anim>
                                    <p:animEffect transition="out" filter="wipe(right)">
                                      <p:cBhvr>
                                        <p:cTn id="7" dur="1000"/>
                                        <p:tgtEl>
                                          <p:spTgt spid="7"/>
                                        </p:tgtEl>
                                      </p:cBhvr>
                                    </p:animEffect>
                                    <p:set>
                                      <p:cBhvr>
                                        <p:cTn id="8" dur="1" fill="hold">
                                          <p:stCondLst>
                                            <p:cond delay="9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8" fill="hold" nodeType="clickEffect">
                                  <p:stCondLst>
                                    <p:cond delay="0"/>
                                  </p:stCondLst>
                                  <p:childTnLst>
                                    <p:anim calcmode="lin" valueType="num">
                                      <p:cBhvr additive="base">
                                        <p:cTn id="12" dur="1000"/>
                                        <p:tgtEl>
                                          <p:spTgt spid="6"/>
                                        </p:tgtEl>
                                        <p:attrNameLst>
                                          <p:attrName>ppt_x</p:attrName>
                                        </p:attrNameLst>
                                      </p:cBhvr>
                                      <p:tavLst>
                                        <p:tav tm="0">
                                          <p:val>
                                            <p:strVal val="#ppt_x"/>
                                          </p:val>
                                        </p:tav>
                                        <p:tav tm="100000">
                                          <p:val>
                                            <p:strVal val="#ppt_x-#ppt_w*1.125000"/>
                                          </p:val>
                                        </p:tav>
                                      </p:tavLst>
                                    </p:anim>
                                    <p:animEffect transition="out" filter="wipe(left)">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par>
                                <p:cTn id="15" presetID="47" presetClass="exit" presetSubtype="0" fill="hold" grpId="0" nodeType="withEffect">
                                  <p:stCondLst>
                                    <p:cond delay="0"/>
                                  </p:stCondLst>
                                  <p:childTnLst>
                                    <p:animEffect transition="out" filter="fade">
                                      <p:cBhvr>
                                        <p:cTn id="16" dur="1000"/>
                                        <p:tgtEl>
                                          <p:spTgt spid="9"/>
                                        </p:tgtEl>
                                      </p:cBhvr>
                                    </p:animEffect>
                                    <p:anim calcmode="lin" valueType="num">
                                      <p:cBhvr>
                                        <p:cTn id="17" dur="1000"/>
                                        <p:tgtEl>
                                          <p:spTgt spid="9"/>
                                        </p:tgtEl>
                                        <p:attrNameLst>
                                          <p:attrName>ppt_x</p:attrName>
                                        </p:attrNameLst>
                                      </p:cBhvr>
                                      <p:tavLst>
                                        <p:tav tm="0">
                                          <p:val>
                                            <p:strVal val="ppt_x"/>
                                          </p:val>
                                        </p:tav>
                                        <p:tav tm="100000">
                                          <p:val>
                                            <p:strVal val="ppt_x"/>
                                          </p:val>
                                        </p:tav>
                                      </p:tavLst>
                                    </p:anim>
                                    <p:anim calcmode="lin" valueType="num">
                                      <p:cBhvr>
                                        <p:cTn id="18" dur="1000"/>
                                        <p:tgtEl>
                                          <p:spTgt spid="9"/>
                                        </p:tgtEl>
                                        <p:attrNameLst>
                                          <p:attrName>ppt_y</p:attrName>
                                        </p:attrNameLst>
                                      </p:cBhvr>
                                      <p:tavLst>
                                        <p:tav tm="0">
                                          <p:val>
                                            <p:strVal val="ppt_y"/>
                                          </p:val>
                                        </p:tav>
                                        <p:tav tm="100000">
                                          <p:val>
                                            <p:strVal val="ppt_y-.1"/>
                                          </p:val>
                                        </p:tav>
                                      </p:tavLst>
                                    </p:anim>
                                    <p:set>
                                      <p:cBhvr>
                                        <p:cTn id="19" dur="1" fill="hold">
                                          <p:stCondLst>
                                            <p:cond delay="9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5"/>
                                        </p:tgtEl>
                                      </p:cBhvr>
                                    </p:animEffect>
                                    <p:anim calcmode="lin" valueType="num">
                                      <p:cBhvr>
                                        <p:cTn id="24" dur="1000"/>
                                        <p:tgtEl>
                                          <p:spTgt spid="5"/>
                                        </p:tgtEl>
                                        <p:attrNameLst>
                                          <p:attrName>ppt_x</p:attrName>
                                        </p:attrNameLst>
                                      </p:cBhvr>
                                      <p:tavLst>
                                        <p:tav tm="0">
                                          <p:val>
                                            <p:strVal val="ppt_x"/>
                                          </p:val>
                                        </p:tav>
                                        <p:tav tm="100000">
                                          <p:val>
                                            <p:strVal val="ppt_x"/>
                                          </p:val>
                                        </p:tav>
                                      </p:tavLst>
                                    </p:anim>
                                    <p:anim calcmode="lin" valueType="num">
                                      <p:cBhvr>
                                        <p:cTn id="25" dur="1000"/>
                                        <p:tgtEl>
                                          <p:spTgt spid="5"/>
                                        </p:tgtEl>
                                        <p:attrNameLst>
                                          <p:attrName>ppt_y</p:attrName>
                                        </p:attrNameLst>
                                      </p:cBhvr>
                                      <p:tavLst>
                                        <p:tav tm="0">
                                          <p:val>
                                            <p:strVal val="ppt_y"/>
                                          </p:val>
                                        </p:tav>
                                        <p:tav tm="100000">
                                          <p:val>
                                            <p:strVal val="ppt_y+.1"/>
                                          </p:val>
                                        </p:tav>
                                      </p:tavLst>
                                    </p:anim>
                                    <p:set>
                                      <p:cBhvr>
                                        <p:cTn id="2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 y="179936"/>
            <a:ext cx="9143999" cy="6247864"/>
          </a:xfrm>
          <a:prstGeom prst="rect">
            <a:avLst/>
          </a:prstGeom>
          <a:solidFill>
            <a:schemeClr val="bg2">
              <a:lumMod val="50000"/>
            </a:schemeClr>
          </a:solidFill>
        </p:spPr>
        <p:txBody>
          <a:bodyPr wrap="square" rtlCol="1">
            <a:spAutoFit/>
          </a:bodyPr>
          <a:lstStyle/>
          <a:p>
            <a:pPr algn="ctr"/>
            <a:r>
              <a:rPr lang="he-IL" sz="2000" b="1" dirty="0" smtClean="0">
                <a:solidFill>
                  <a:srgbClr val="FFFF00"/>
                </a:solidFill>
              </a:rPr>
              <a:t>במאי 1948 הכריז בן גוריון על הקמתה של מדינת ישראל, וזמן קצר לאחר מכן הוכרז על הקמת צה"ל, תוך פרוק כל ארגוני המחתרות למיניהם וצירופם לצה"ל, </a:t>
            </a:r>
            <a:r>
              <a:rPr lang="he-IL" sz="2000" b="1" u="sng" dirty="0" smtClean="0">
                <a:solidFill>
                  <a:srgbClr val="FFFF00"/>
                </a:solidFill>
              </a:rPr>
              <a:t>על ציודם ונישקם</a:t>
            </a:r>
            <a:r>
              <a:rPr lang="he-IL" sz="2000" b="1" dirty="0" smtClean="0">
                <a:solidFill>
                  <a:srgbClr val="FFFF00"/>
                </a:solidFill>
              </a:rPr>
              <a:t>.</a:t>
            </a:r>
          </a:p>
          <a:p>
            <a:pPr algn="ctr"/>
            <a:r>
              <a:rPr lang="he-IL" sz="2000" b="1" dirty="0" smtClean="0">
                <a:solidFill>
                  <a:srgbClr val="FFFF00"/>
                </a:solidFill>
              </a:rPr>
              <a:t>ידוע שבפלמ"ח כעסו מאוד על פירוקם, אך קיבלו את ההוראה ללא עוררין, עם ה"הגנה" לא היו בעיות, אבל אנשי אצ"ל ולח"י התנגדו למסור את נשקם, אני אינני יודע מה היה</a:t>
            </a:r>
          </a:p>
          <a:p>
            <a:pPr algn="ctr"/>
            <a:r>
              <a:rPr lang="he-IL" sz="2000" b="1" dirty="0" smtClean="0">
                <a:solidFill>
                  <a:srgbClr val="FFFF00"/>
                </a:solidFill>
              </a:rPr>
              <a:t>בישובים אחרים בארץ, בסה"כ הייתי ילד בן 12 אז, אבל בבני ברק, בה התגוררתי באותה עת, </a:t>
            </a:r>
            <a:r>
              <a:rPr lang="he-IL" sz="2000" b="1" dirty="0" err="1" smtClean="0">
                <a:solidFill>
                  <a:srgbClr val="FFFF00"/>
                </a:solidFill>
              </a:rPr>
              <a:t>היתה</a:t>
            </a:r>
            <a:r>
              <a:rPr lang="he-IL" sz="2000" b="1" dirty="0" smtClean="0">
                <a:solidFill>
                  <a:srgbClr val="FFFF00"/>
                </a:solidFill>
              </a:rPr>
              <a:t> למחתרות נוכחות גבוהה מאוד, ואנשי אצ"ל ולח"י התנגדו בכל תוקף למסירת נשקם. כדי לא להתעמת פיזית עם הנהגת המדינה (וראו את סיפור "אלטלנה" מאותם ימים עצמם) הם העמיסו את הנשקים שהיו עד אז בסליקים שלהם, על שתיים שלוש משאיות, נסעו איתן עד גשר הירקון, לידו אנו עומדים כרגע, וזרקו את כל הנשק אל הנהר</a:t>
            </a:r>
          </a:p>
          <a:p>
            <a:pPr algn="ctr"/>
            <a:r>
              <a:rPr lang="he-IL" sz="2000" b="1" dirty="0" smtClean="0">
                <a:solidFill>
                  <a:srgbClr val="FFFF00"/>
                </a:solidFill>
              </a:rPr>
              <a:t>שמתחתיו. לא עברו אלא ימים ספורים, וכל ילדי בני ברק ידעו שבתוך מי הירקון יש</a:t>
            </a:r>
          </a:p>
          <a:p>
            <a:pPr algn="ctr"/>
            <a:r>
              <a:rPr lang="he-IL" sz="2000" b="1" dirty="0" smtClean="0">
                <a:solidFill>
                  <a:srgbClr val="FFFF00"/>
                </a:solidFill>
              </a:rPr>
              <a:t>"אוצר" של כלי נשק (הרוב הגדול – "</a:t>
            </a:r>
            <a:r>
              <a:rPr lang="he-IL" sz="2000" b="1" dirty="0" err="1" smtClean="0">
                <a:solidFill>
                  <a:srgbClr val="FFFF00"/>
                </a:solidFill>
              </a:rPr>
              <a:t>סטנים</a:t>
            </a:r>
            <a:r>
              <a:rPr lang="he-IL" sz="2000" b="1" dirty="0" smtClean="0">
                <a:solidFill>
                  <a:srgbClr val="FFFF00"/>
                </a:solidFill>
              </a:rPr>
              <a:t>", שהיה אז התת-מקלע הנפוץ אצל המחתרות), וכמובן – מיד פשטו עליו. המים לא היו עמוקים מאוד, אבל אז עוד היו </a:t>
            </a:r>
          </a:p>
          <a:p>
            <a:pPr algn="ctr"/>
            <a:r>
              <a:rPr lang="he-IL" sz="2000" b="1" dirty="0" smtClean="0">
                <a:solidFill>
                  <a:srgbClr val="FFFF00"/>
                </a:solidFill>
              </a:rPr>
              <a:t>נקיים וצלולים למדי,  ולכל ילד (לפחות אלו שלא למדו בישיבות </a:t>
            </a:r>
            <a:r>
              <a:rPr lang="he-IL" sz="2000" b="1" dirty="0" err="1" smtClean="0">
                <a:solidFill>
                  <a:srgbClr val="FFFF00"/>
                </a:solidFill>
              </a:rPr>
              <a:t>וב"כוללים</a:t>
            </a:r>
            <a:r>
              <a:rPr lang="he-IL" sz="2000" b="1" dirty="0" smtClean="0">
                <a:solidFill>
                  <a:srgbClr val="FFFF00"/>
                </a:solidFill>
              </a:rPr>
              <a:t>") היה</a:t>
            </a:r>
          </a:p>
          <a:p>
            <a:pPr algn="ctr"/>
            <a:r>
              <a:rPr lang="he-IL" sz="2000" b="1" dirty="0" smtClean="0">
                <a:solidFill>
                  <a:srgbClr val="FFFF00"/>
                </a:solidFill>
              </a:rPr>
              <a:t>לפתע בסליק כלשהו כלי נשק חי ויורה!!! כדורים, אף שהיו קצת במים, היו שמישים</a:t>
            </a:r>
          </a:p>
          <a:p>
            <a:pPr algn="ctr"/>
            <a:r>
              <a:rPr lang="he-IL" sz="2000" b="1" dirty="0" smtClean="0">
                <a:solidFill>
                  <a:srgbClr val="FFFF00"/>
                </a:solidFill>
              </a:rPr>
              <a:t>ברובם, והיו גם מאוחסנים בהמוניהם אצל חברי המחתרות בבתיהם, ואלו היו האחים</a:t>
            </a:r>
          </a:p>
          <a:p>
            <a:pPr algn="ctr"/>
            <a:r>
              <a:rPr lang="he-IL" sz="2000" b="1" dirty="0" smtClean="0">
                <a:solidFill>
                  <a:srgbClr val="FFFF00"/>
                </a:solidFill>
              </a:rPr>
              <a:t>הבוגרים של רוב הילדים שפשטו על הכלים, ובמשך שבועות ארוכים, מדי שבת בעיקר, עלו מתוך פרדסי "פרדס כץ" והסביבה קולות ירי בלתי נשלטים. לא עברו שבועות רבים והמשטרה עלתה על העניין, והוציאה "קול קורא" להורים, שידאגו לשכנע את בניהם למסור את הנשק, ומי שיעשה זאת תוך פרק זמן קצוב לא יירשם ולא ייענש, ואכן – </a:t>
            </a:r>
          </a:p>
          <a:p>
            <a:pPr algn="ctr"/>
            <a:r>
              <a:rPr lang="he-IL" sz="2000" b="1" dirty="0" smtClean="0">
                <a:solidFill>
                  <a:srgbClr val="FFFF00"/>
                </a:solidFill>
              </a:rPr>
              <a:t>השקט הושב על כנו, אבל חוויית הירי הבלתי </a:t>
            </a:r>
            <a:r>
              <a:rPr lang="he-IL" sz="2000" b="1" dirty="0" err="1" smtClean="0">
                <a:solidFill>
                  <a:srgbClr val="FFFF00"/>
                </a:solidFill>
              </a:rPr>
              <a:t>ליגלי</a:t>
            </a:r>
            <a:r>
              <a:rPr lang="he-IL" sz="2000" b="1" dirty="0" smtClean="0">
                <a:solidFill>
                  <a:srgbClr val="FFFF00"/>
                </a:solidFill>
              </a:rPr>
              <a:t> הזה חרוטה בליבי היטב עד היום.</a:t>
            </a:r>
          </a:p>
        </p:txBody>
      </p:sp>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 y="0"/>
            <a:ext cx="9144009" cy="6897213"/>
          </a:xfrm>
          <a:prstGeom prst="rect">
            <a:avLst/>
          </a:prstGeom>
        </p:spPr>
      </p:pic>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877606"/>
          </a:xfrm>
          <a:prstGeom prst="rect">
            <a:avLst/>
          </a:prstGeom>
        </p:spPr>
      </p:pic>
      <p:sp>
        <p:nvSpPr>
          <p:cNvPr id="11" name="TextBox 10"/>
          <p:cNvSpPr txBox="1"/>
          <p:nvPr/>
        </p:nvSpPr>
        <p:spPr>
          <a:xfrm>
            <a:off x="0" y="-19607"/>
            <a:ext cx="9144000" cy="707886"/>
          </a:xfrm>
          <a:prstGeom prst="rect">
            <a:avLst/>
          </a:prstGeom>
          <a:solidFill>
            <a:schemeClr val="bg2">
              <a:lumMod val="50000"/>
            </a:schemeClr>
          </a:solidFill>
        </p:spPr>
        <p:txBody>
          <a:bodyPr wrap="square" rtlCol="1">
            <a:spAutoFit/>
          </a:bodyPr>
          <a:lstStyle/>
          <a:p>
            <a:pPr algn="ctr"/>
            <a:r>
              <a:rPr lang="he-IL" sz="2000" b="1" dirty="0" smtClean="0"/>
              <a:t>זה גשר הכביש (482) האימתני המתוח היום מעל הירקון, אבל לי יש סיפור על הכביש והגשר שעמדו כאן ב 1948, וזה הסיפור:</a:t>
            </a:r>
            <a:endParaRPr lang="he-IL" sz="2000" b="1" dirty="0"/>
          </a:p>
        </p:txBody>
      </p:sp>
    </p:spTree>
    <p:extLst>
      <p:ext uri="{BB962C8B-B14F-4D97-AF65-F5344CB8AC3E}">
        <p14:creationId xmlns:p14="http://schemas.microsoft.com/office/powerpoint/2010/main" val="170853967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nodeType="clickEffect">
                                  <p:stCondLst>
                                    <p:cond delay="0"/>
                                  </p:stCondLst>
                                  <p:childTnLst>
                                    <p:animEffect transition="out" filter="barn(outVertical)">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par>
                                <p:cTn id="13" presetID="55" presetClass="exit" presetSubtype="0" fill="hold" grpId="0" nodeType="withEffect">
                                  <p:stCondLst>
                                    <p:cond delay="0"/>
                                  </p:stCondLst>
                                  <p:childTnLst>
                                    <p:anim calcmode="lin" valueType="num">
                                      <p:cBhvr>
                                        <p:cTn id="14" dur="1000"/>
                                        <p:tgtEl>
                                          <p:spTgt spid="11"/>
                                        </p:tgtEl>
                                        <p:attrNameLst>
                                          <p:attrName>ppt_w</p:attrName>
                                        </p:attrNameLst>
                                      </p:cBhvr>
                                      <p:tavLst>
                                        <p:tav tm="0">
                                          <p:val>
                                            <p:strVal val="ppt_w"/>
                                          </p:val>
                                        </p:tav>
                                        <p:tav tm="100000">
                                          <p:val>
                                            <p:strVal val="ppt_w*0.70"/>
                                          </p:val>
                                        </p:tav>
                                      </p:tavLst>
                                    </p:anim>
                                    <p:anim calcmode="lin" valueType="num">
                                      <p:cBhvr>
                                        <p:cTn id="15" dur="1000"/>
                                        <p:tgtEl>
                                          <p:spTgt spid="11"/>
                                        </p:tgtEl>
                                        <p:attrNameLst>
                                          <p:attrName>ppt_h</p:attrName>
                                        </p:attrNameLst>
                                      </p:cBhvr>
                                      <p:tavLst>
                                        <p:tav tm="0">
                                          <p:val>
                                            <p:strVal val="ppt_h"/>
                                          </p:val>
                                        </p:tav>
                                        <p:tav tm="100000">
                                          <p:val>
                                            <p:strVal val="ppt_h"/>
                                          </p:val>
                                        </p:tav>
                                      </p:tavLst>
                                    </p:anim>
                                    <p:animEffect transition="out" filter="fade">
                                      <p:cBhvr>
                                        <p:cTn id="16" dur="1000"/>
                                        <p:tgtEl>
                                          <p:spTgt spid="11"/>
                                        </p:tgtEl>
                                      </p:cBhvr>
                                    </p:animEffect>
                                    <p:set>
                                      <p:cBhvr>
                                        <p:cTn id="17"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3" y="583414"/>
            <a:ext cx="9134215" cy="6260869"/>
          </a:xfrm>
          <a:prstGeom prst="rect">
            <a:avLst/>
          </a:prstGeom>
        </p:spPr>
      </p:pic>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0" y="503910"/>
            <a:ext cx="9134218" cy="6331230"/>
          </a:xfrm>
          <a:prstGeom prst="rect">
            <a:avLst/>
          </a:prstGeom>
        </p:spPr>
      </p:pic>
      <p:pic>
        <p:nvPicPr>
          <p:cNvPr id="6" name="תמונה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2457361"/>
            <a:ext cx="6578127" cy="4426139"/>
          </a:xfrm>
          <a:prstGeom prst="rect">
            <a:avLst/>
          </a:prstGeom>
        </p:spPr>
      </p:pic>
      <p:sp>
        <p:nvSpPr>
          <p:cNvPr id="3" name="TextBox 2"/>
          <p:cNvSpPr txBox="1"/>
          <p:nvPr/>
        </p:nvSpPr>
        <p:spPr>
          <a:xfrm>
            <a:off x="0" y="0"/>
            <a:ext cx="9144000" cy="1323439"/>
          </a:xfrm>
          <a:prstGeom prst="rect">
            <a:avLst/>
          </a:prstGeom>
          <a:solidFill>
            <a:schemeClr val="bg2">
              <a:lumMod val="50000"/>
            </a:schemeClr>
          </a:solidFill>
        </p:spPr>
        <p:txBody>
          <a:bodyPr wrap="square" rtlCol="1">
            <a:spAutoFit/>
          </a:bodyPr>
          <a:lstStyle/>
          <a:p>
            <a:pPr algn="ctr"/>
            <a:r>
              <a:rPr lang="he-IL" sz="2000" b="1" dirty="0" smtClean="0"/>
              <a:t>ואי אפשר להיות באזור הזה בלי להזכיר את אסון המכבייה ה 15, כשגשר חובבני</a:t>
            </a:r>
          </a:p>
          <a:p>
            <a:pPr algn="ctr"/>
            <a:r>
              <a:rPr lang="he-IL" sz="2000" b="1" dirty="0" smtClean="0"/>
              <a:t>התמוטט בעת </a:t>
            </a:r>
            <a:r>
              <a:rPr lang="he-IL" sz="2000" b="1" dirty="0"/>
              <a:t>טקס הפתיחה </a:t>
            </a:r>
            <a:r>
              <a:rPr lang="he-IL" sz="2000" b="1" dirty="0" smtClean="0"/>
              <a:t>של המכבייה, ב 14 ביולי 1997, כאשר המשלחת האוסטרלית עברה עליו. באסון </a:t>
            </a:r>
            <a:r>
              <a:rPr lang="he-IL" sz="2000" b="1" dirty="0"/>
              <a:t>נהרגו ארבעה ספורטאים ו-69 נפצעו</a:t>
            </a:r>
            <a:r>
              <a:rPr lang="he-IL" sz="2000" b="1" dirty="0" smtClean="0"/>
              <a:t>. לפניכם תמונת האסון, שלט ההנצחה, והגשר החדש שנבנה במקום.</a:t>
            </a:r>
            <a:endParaRPr lang="he-IL" sz="2000" b="1" dirty="0"/>
          </a:p>
        </p:txBody>
      </p:sp>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7120" y="1286979"/>
            <a:ext cx="3307882" cy="5613948"/>
          </a:xfrm>
          <a:prstGeom prst="rect">
            <a:avLst/>
          </a:prstGeom>
        </p:spPr>
      </p:pic>
    </p:spTree>
    <p:extLst>
      <p:ext uri="{BB962C8B-B14F-4D97-AF65-F5344CB8AC3E}">
        <p14:creationId xmlns:p14="http://schemas.microsoft.com/office/powerpoint/2010/main" val="29198139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8" fill="hold" nodeType="clickEffect">
                                  <p:stCondLst>
                                    <p:cond delay="0"/>
                                  </p:stCondLst>
                                  <p:childTnLst>
                                    <p:anim calcmode="lin" valueType="num">
                                      <p:cBhvr additive="base">
                                        <p:cTn id="6" dur="1000"/>
                                        <p:tgtEl>
                                          <p:spTgt spid="6"/>
                                        </p:tgtEl>
                                        <p:attrNameLst>
                                          <p:attrName>ppt_x</p:attrName>
                                        </p:attrNameLst>
                                      </p:cBhvr>
                                      <p:tavLst>
                                        <p:tav tm="0">
                                          <p:val>
                                            <p:strVal val="#ppt_x"/>
                                          </p:val>
                                        </p:tav>
                                        <p:tav tm="100000">
                                          <p:val>
                                            <p:strVal val="#ppt_x-#ppt_w*1.125000"/>
                                          </p:val>
                                        </p:tav>
                                      </p:tavLst>
                                    </p:anim>
                                    <p:animEffect transition="out" filter="wipe(left)">
                                      <p:cBhvr>
                                        <p:cTn id="7" dur="1000"/>
                                        <p:tgtEl>
                                          <p:spTgt spid="6"/>
                                        </p:tgtEl>
                                      </p:cBhvr>
                                    </p:animEffect>
                                    <p:set>
                                      <p:cBhvr>
                                        <p:cTn id="8" dur="1" fill="hold">
                                          <p:stCondLst>
                                            <p:cond delay="999"/>
                                          </p:stCondLst>
                                        </p:cTn>
                                        <p:tgtEl>
                                          <p:spTgt spid="6"/>
                                        </p:tgtEl>
                                        <p:attrNameLst>
                                          <p:attrName>style.visibility</p:attrName>
                                        </p:attrNameLst>
                                      </p:cBhvr>
                                      <p:to>
                                        <p:strVal val="hidden"/>
                                      </p:to>
                                    </p:set>
                                  </p:childTnLst>
                                </p:cTn>
                              </p:par>
                              <p:par>
                                <p:cTn id="9" presetID="12" presetClass="exit" presetSubtype="1" fill="hold" grpId="0" nodeType="withEffect">
                                  <p:stCondLst>
                                    <p:cond delay="0"/>
                                  </p:stCondLst>
                                  <p:childTnLst>
                                    <p:anim calcmode="lin" valueType="num">
                                      <p:cBhvr additive="base">
                                        <p:cTn id="10" dur="1000"/>
                                        <p:tgtEl>
                                          <p:spTgt spid="3"/>
                                        </p:tgtEl>
                                        <p:attrNameLst>
                                          <p:attrName>ppt_y</p:attrName>
                                        </p:attrNameLst>
                                      </p:cBhvr>
                                      <p:tavLst>
                                        <p:tav tm="0">
                                          <p:val>
                                            <p:strVal val="#ppt_y"/>
                                          </p:val>
                                        </p:tav>
                                        <p:tav tm="100000">
                                          <p:val>
                                            <p:strVal val="#ppt_y-#ppt_h*1.125000"/>
                                          </p:val>
                                        </p:tav>
                                      </p:tavLst>
                                    </p:anim>
                                    <p:animEffect transition="out" filter="wipe(up)">
                                      <p:cBhvr>
                                        <p:cTn id="11" dur="1000"/>
                                        <p:tgtEl>
                                          <p:spTgt spid="3"/>
                                        </p:tgtEl>
                                      </p:cBhvr>
                                    </p:animEffect>
                                    <p:set>
                                      <p:cBhvr>
                                        <p:cTn id="12" dur="1" fill="hold">
                                          <p:stCondLst>
                                            <p:cond delay="999"/>
                                          </p:stCondLst>
                                        </p:cTn>
                                        <p:tgtEl>
                                          <p:spTgt spid="3"/>
                                        </p:tgtEl>
                                        <p:attrNameLst>
                                          <p:attrName>style.visibility</p:attrName>
                                        </p:attrNameLst>
                                      </p:cBhvr>
                                      <p:to>
                                        <p:strVal val="hidden"/>
                                      </p:to>
                                    </p:set>
                                  </p:childTnLst>
                                </p:cTn>
                              </p:par>
                              <p:par>
                                <p:cTn id="13" presetID="12" presetClass="exit" presetSubtype="2" fill="hold" nodeType="withEffect">
                                  <p:stCondLst>
                                    <p:cond delay="0"/>
                                  </p:stCondLst>
                                  <p:childTnLst>
                                    <p:anim calcmode="lin" valueType="num">
                                      <p:cBhvr additive="base">
                                        <p:cTn id="14" dur="1000"/>
                                        <p:tgtEl>
                                          <p:spTgt spid="5"/>
                                        </p:tgtEl>
                                        <p:attrNameLst>
                                          <p:attrName>ppt_x</p:attrName>
                                        </p:attrNameLst>
                                      </p:cBhvr>
                                      <p:tavLst>
                                        <p:tav tm="0">
                                          <p:val>
                                            <p:strVal val="#ppt_x"/>
                                          </p:val>
                                        </p:tav>
                                        <p:tav tm="100000">
                                          <p:val>
                                            <p:strVal val="#ppt_x+#ppt_w*1.125000"/>
                                          </p:val>
                                        </p:tav>
                                      </p:tavLst>
                                    </p:anim>
                                    <p:animEffect transition="out" filter="wipe(right)">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4"/>
                                        </p:tgtEl>
                                      </p:cBhvr>
                                    </p:animEffect>
                                    <p:anim calcmode="lin" valueType="num">
                                      <p:cBhvr>
                                        <p:cTn id="21" dur="1000"/>
                                        <p:tgtEl>
                                          <p:spTgt spid="4"/>
                                        </p:tgtEl>
                                        <p:attrNameLst>
                                          <p:attrName>ppt_x</p:attrName>
                                        </p:attrNameLst>
                                      </p:cBhvr>
                                      <p:tavLst>
                                        <p:tav tm="0">
                                          <p:val>
                                            <p:strVal val="ppt_x"/>
                                          </p:val>
                                        </p:tav>
                                        <p:tav tm="100000">
                                          <p:val>
                                            <p:strVal val="ppt_x"/>
                                          </p:val>
                                        </p:tav>
                                      </p:tavLst>
                                    </p:anim>
                                    <p:anim calcmode="lin" valueType="num">
                                      <p:cBhvr>
                                        <p:cTn id="22" dur="1000"/>
                                        <p:tgtEl>
                                          <p:spTgt spid="4"/>
                                        </p:tgtEl>
                                        <p:attrNameLst>
                                          <p:attrName>ppt_y</p:attrName>
                                        </p:attrNameLst>
                                      </p:cBhvr>
                                      <p:tavLst>
                                        <p:tav tm="0">
                                          <p:val>
                                            <p:strVal val="ppt_y"/>
                                          </p:val>
                                        </p:tav>
                                        <p:tav tm="100000">
                                          <p:val>
                                            <p:strVal val="ppt_y+.1"/>
                                          </p:val>
                                        </p:tav>
                                      </p:tavLst>
                                    </p:anim>
                                    <p:set>
                                      <p:cBhvr>
                                        <p:cTn id="23"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1">
            <a:spAutoFit/>
          </a:bodyPr>
          <a:lstStyle/>
          <a:p>
            <a:pPr algn="ctr"/>
            <a:r>
              <a:rPr lang="he-IL" sz="2000" b="1" dirty="0" smtClean="0"/>
              <a:t>בנקודה זו אני עוצר את התקדמותנו עם זרימתו של הירקון, כדי לפקוד כמה עמודי</a:t>
            </a:r>
          </a:p>
          <a:p>
            <a:pPr algn="ctr"/>
            <a:r>
              <a:rPr lang="he-IL" sz="2000" b="1" dirty="0" smtClean="0"/>
              <a:t>זיכרון שהקימו הבריטים לזכר צליחתם את הנהר בלילה שבין ה 20 ל 21 בדצמבר 1917</a:t>
            </a:r>
          </a:p>
          <a:p>
            <a:pPr algn="ctr"/>
            <a:r>
              <a:rPr lang="he-IL" sz="2000" b="1" dirty="0" smtClean="0"/>
              <a:t>במהלך כיבושיהם את הארץ במלחמת העולם הראשונה, הירקון היה אז נהר של ממש</a:t>
            </a:r>
          </a:p>
          <a:p>
            <a:pPr algn="ctr"/>
            <a:r>
              <a:rPr lang="he-IL" sz="2000" b="1" dirty="0" smtClean="0"/>
              <a:t>וצליחתו דרשה מאמץ של ממש הן </a:t>
            </a:r>
            <a:r>
              <a:rPr lang="he-IL" sz="2000" b="1" dirty="0" err="1" smtClean="0"/>
              <a:t>בתיכנון</a:t>
            </a:r>
            <a:r>
              <a:rPr lang="he-IL" sz="2000" b="1" dirty="0" smtClean="0"/>
              <a:t> הצליחה, והן בצד הטכני שלה, ולהלן סיפורי</a:t>
            </a:r>
          </a:p>
          <a:p>
            <a:pPr algn="ctr"/>
            <a:r>
              <a:rPr lang="he-IL" sz="2000" b="1" dirty="0" smtClean="0"/>
              <a:t>המערכה הזו כפי שהם מופיעים בספרות:</a:t>
            </a:r>
          </a:p>
          <a:p>
            <a:pPr algn="ctr"/>
            <a:r>
              <a:rPr lang="he-IL" sz="2000" b="1" dirty="0"/>
              <a:t>ב-16 </a:t>
            </a:r>
            <a:r>
              <a:rPr lang="he-IL" sz="2000" b="1" dirty="0" smtClean="0"/>
              <a:t>בנובמבר 1917 </a:t>
            </a:r>
            <a:r>
              <a:rPr lang="he-IL" sz="2000" b="1" dirty="0"/>
              <a:t>נכבשה יפו על ידי חיל המשלוח </a:t>
            </a:r>
            <a:r>
              <a:rPr lang="he-IL" sz="2000" b="1" dirty="0" smtClean="0"/>
              <a:t>הבריטי</a:t>
            </a:r>
            <a:r>
              <a:rPr lang="he-IL" sz="2000" b="1" dirty="0"/>
              <a:t>, וכוחותיו התקדמו עד </a:t>
            </a:r>
            <a:endParaRPr lang="he-IL" sz="2000" b="1" dirty="0" smtClean="0"/>
          </a:p>
          <a:p>
            <a:r>
              <a:rPr lang="he-IL" sz="2000" b="1" dirty="0" smtClean="0"/>
              <a:t>לגדה </a:t>
            </a:r>
            <a:r>
              <a:rPr lang="he-IL" sz="2000" b="1" dirty="0"/>
              <a:t>הדרומית של הירקון שהיה אז עדיין נהר במלוא עוצמת ספיקתו, שני רק לנהר </a:t>
            </a:r>
            <a:r>
              <a:rPr lang="he-IL" sz="2000" b="1" dirty="0" smtClean="0"/>
              <a:t>הירדן, </a:t>
            </a:r>
            <a:r>
              <a:rPr lang="he-IL" sz="2000" b="1" dirty="0"/>
              <a:t>ונחשב למכשול טבעי משמעותי. חיילי הבריגדה הניו-</a:t>
            </a:r>
            <a:r>
              <a:rPr lang="he-IL" sz="2000" b="1" dirty="0" err="1"/>
              <a:t>זילנדית</a:t>
            </a:r>
            <a:r>
              <a:rPr lang="he-IL" sz="2000" b="1" dirty="0"/>
              <a:t> הרכובה התחפרו לאורך הנהר ואילו </a:t>
            </a:r>
            <a:r>
              <a:rPr lang="he-IL" sz="2000" b="1" dirty="0" err="1"/>
              <a:t>העות'מאנים</a:t>
            </a:r>
            <a:r>
              <a:rPr lang="he-IL" sz="2000" b="1" dirty="0"/>
              <a:t> התחפרו על רכסי הכורכר מצפון לירקון. המוצבים </a:t>
            </a:r>
            <a:r>
              <a:rPr lang="he-IL" sz="2000" b="1" dirty="0" err="1"/>
              <a:t>העות'מאנים</a:t>
            </a:r>
            <a:r>
              <a:rPr lang="he-IL" sz="2000" b="1" dirty="0"/>
              <a:t> </a:t>
            </a:r>
            <a:r>
              <a:rPr lang="he-IL" sz="2000" b="1" dirty="0" err="1" smtClean="0"/>
              <a:t>בחירבת</a:t>
            </a:r>
            <a:r>
              <a:rPr lang="he-IL" sz="2000" b="1" dirty="0" smtClean="0"/>
              <a:t> </a:t>
            </a:r>
            <a:r>
              <a:rPr lang="he-IL" sz="2000" b="1" dirty="0"/>
              <a:t>הדרה </a:t>
            </a:r>
            <a:r>
              <a:rPr lang="he-IL" sz="2000" b="1" dirty="0" smtClean="0"/>
              <a:t>(רמת החייל של </a:t>
            </a:r>
            <a:r>
              <a:rPr lang="he-IL" sz="2000" b="1" dirty="0"/>
              <a:t>היום) </a:t>
            </a:r>
            <a:r>
              <a:rPr lang="he-IL" sz="2000" b="1" dirty="0" smtClean="0"/>
              <a:t>ושייח </a:t>
            </a:r>
            <a:r>
              <a:rPr lang="he-IL" sz="2000" b="1" dirty="0" err="1" smtClean="0"/>
              <a:t>מוניס</a:t>
            </a:r>
            <a:r>
              <a:rPr lang="he-IL" sz="2000" b="1" dirty="0" smtClean="0"/>
              <a:t> (רכס </a:t>
            </a:r>
            <a:r>
              <a:rPr lang="he-IL" sz="2000" b="1" dirty="0"/>
              <a:t>האוניברסיטה) </a:t>
            </a:r>
            <a:r>
              <a:rPr lang="he-IL" sz="2000" b="1" dirty="0" smtClean="0"/>
              <a:t> שלטו </a:t>
            </a:r>
            <a:r>
              <a:rPr lang="he-IL" sz="2000" b="1" dirty="0"/>
              <a:t>באש ובתצפית על כל העורף הלוגיסטי הבריטי בואכה יפו, משכנה של מפקדת </a:t>
            </a:r>
            <a:r>
              <a:rPr lang="he-IL" sz="2000" b="1" dirty="0" err="1" smtClean="0"/>
              <a:t>הגייס</a:t>
            </a:r>
            <a:r>
              <a:rPr lang="he-IL" sz="2000" b="1" dirty="0"/>
              <a:t>, ומזרחה לה, על הציר החיוני, </a:t>
            </a:r>
            <a:r>
              <a:rPr lang="he-IL" sz="2000" b="1" dirty="0" smtClean="0"/>
              <a:t>יפו-רמלה-ירושלים</a:t>
            </a:r>
            <a:r>
              <a:rPr lang="he-IL" sz="2000" b="1" dirty="0"/>
              <a:t>, ועל </a:t>
            </a:r>
            <a:r>
              <a:rPr lang="he-IL" sz="2000" b="1" dirty="0" smtClean="0"/>
              <a:t>לוד, </a:t>
            </a:r>
            <a:r>
              <a:rPr lang="he-IL" sz="2000" b="1" dirty="0"/>
              <a:t>אותה תכננו הבריטים להפוך </a:t>
            </a:r>
            <a:r>
              <a:rPr lang="he-IL" sz="2000" b="1" dirty="0" smtClean="0"/>
              <a:t>צומת הרכבות המרכזי בארץ </a:t>
            </a:r>
            <a:r>
              <a:rPr lang="he-IL" sz="2000" b="1" dirty="0"/>
              <a:t>ישראל. יתרה מכך, </a:t>
            </a:r>
            <a:r>
              <a:rPr lang="he-IL" sz="2000" b="1" dirty="0" smtClean="0"/>
              <a:t>הימייה </a:t>
            </a:r>
            <a:r>
              <a:rPr lang="he-IL" sz="2000" b="1" dirty="0"/>
              <a:t>הבריטית לא יכלה לעגון בנמל יפו כיוון שהייתה בטווח </a:t>
            </a:r>
            <a:r>
              <a:rPr lang="he-IL" sz="2000" b="1" dirty="0" smtClean="0"/>
              <a:t>הארטילריה </a:t>
            </a:r>
            <a:r>
              <a:rPr lang="he-IL" sz="2000" b="1" dirty="0"/>
              <a:t>העות'מאנית. שליטה עות'מאנית באש ובתצפית על כל פיתחת הירקון, </a:t>
            </a:r>
            <a:r>
              <a:rPr lang="he-IL" sz="2000" b="1" dirty="0" smtClean="0"/>
              <a:t>ועמק איילון הצפוני </a:t>
            </a:r>
            <a:r>
              <a:rPr lang="he-IL" sz="2000" b="1" dirty="0"/>
              <a:t>הייתה עמדת פתיחה נוחה עבורם להתקפת נגד, שתהדוף את הבריטים לאחור ותבטל את </a:t>
            </a:r>
            <a:r>
              <a:rPr lang="he-IL" sz="2000" b="1" dirty="0" smtClean="0"/>
              <a:t>הישגי </a:t>
            </a:r>
            <a:r>
              <a:rPr lang="he-IL" sz="2000" b="1" dirty="0"/>
              <a:t>חודש נובמבר בגזרת החוף והשפלה עד כדי ערעור </a:t>
            </a:r>
            <a:r>
              <a:rPr lang="he-IL" sz="2000" b="1" dirty="0" smtClean="0"/>
              <a:t>האחיזה הבריטית בירושלים. כדי </a:t>
            </a:r>
            <a:r>
              <a:rPr lang="he-IL" sz="2000" b="1" dirty="0"/>
              <a:t>לשמר את </a:t>
            </a:r>
            <a:r>
              <a:rPr lang="he-IL" sz="2000" b="1" dirty="0" smtClean="0"/>
              <a:t>הישגיהם</a:t>
            </a:r>
            <a:r>
              <a:rPr lang="he-IL" sz="2000" b="1" dirty="0"/>
              <a:t>, החליטו הבריטים שעליהם לצלוח את הירקון, ולהשתלט על רכסי הכורכר מצפון לו. הגנרל אלנבי </a:t>
            </a:r>
            <a:r>
              <a:rPr lang="he-IL" sz="2000" b="1" dirty="0" smtClean="0"/>
              <a:t>בדו"ח </a:t>
            </a:r>
            <a:r>
              <a:rPr lang="he-IL" sz="2000" b="1" dirty="0"/>
              <a:t>רשמי הממוען </a:t>
            </a:r>
            <a:r>
              <a:rPr lang="he-IL" sz="2000" b="1" dirty="0" err="1"/>
              <a:t>לממוניו</a:t>
            </a:r>
            <a:r>
              <a:rPr lang="he-IL" sz="2000" b="1" dirty="0"/>
              <a:t> (מהתאריך 18.9.1918) מתאר את הזירה כך</a:t>
            </a:r>
            <a:r>
              <a:rPr lang="he-IL" sz="2000" b="1" dirty="0" smtClean="0"/>
              <a:t>:  </a:t>
            </a:r>
            <a:r>
              <a:rPr lang="he-IL" sz="2000" b="1" dirty="0">
                <a:solidFill>
                  <a:srgbClr val="FFFF00"/>
                </a:solidFill>
              </a:rPr>
              <a:t>המכשול העיקרי טמון בחציית נהר אל </a:t>
            </a:r>
            <a:r>
              <a:rPr lang="he-IL" sz="2000" b="1" dirty="0" err="1">
                <a:solidFill>
                  <a:srgbClr val="FFFF00"/>
                </a:solidFill>
              </a:rPr>
              <a:t>עוג'ה</a:t>
            </a:r>
            <a:r>
              <a:rPr lang="he-IL" sz="2000" b="1" dirty="0">
                <a:solidFill>
                  <a:srgbClr val="FFFF00"/>
                </a:solidFill>
              </a:rPr>
              <a:t> (הירקון). הנהר עביר רק במקומות ספורים, וכל התקדמות אליו נשלטת מכיוון שייח </a:t>
            </a:r>
            <a:r>
              <a:rPr lang="he-IL" sz="2000" b="1" dirty="0" err="1">
                <a:solidFill>
                  <a:srgbClr val="FFFF00"/>
                </a:solidFill>
              </a:rPr>
              <a:t>מוניס</a:t>
            </a:r>
            <a:r>
              <a:rPr lang="he-IL" sz="2000" b="1" dirty="0">
                <a:solidFill>
                  <a:srgbClr val="FFFF00"/>
                </a:solidFill>
              </a:rPr>
              <a:t> </a:t>
            </a:r>
            <a:r>
              <a:rPr lang="he-IL" sz="2000" b="1" dirty="0" err="1">
                <a:solidFill>
                  <a:srgbClr val="FFFF00"/>
                </a:solidFill>
              </a:rPr>
              <a:t>וח'ירבת</a:t>
            </a:r>
            <a:r>
              <a:rPr lang="he-IL" sz="2000" b="1" dirty="0">
                <a:solidFill>
                  <a:srgbClr val="FFFF00"/>
                </a:solidFill>
              </a:rPr>
              <a:t> חדרה. במקומות אלו שתי שלוחות [של רכס הכורכר] נמתחות מצפון לדרום ומסתיימות בפתאומיות במדרונות תלולים שכמה </a:t>
            </a:r>
            <a:r>
              <a:rPr lang="he-IL" sz="2000" b="1" dirty="0" smtClean="0">
                <a:solidFill>
                  <a:srgbClr val="FFFF00"/>
                </a:solidFill>
              </a:rPr>
              <a:t>מהם</a:t>
            </a:r>
            <a:endParaRPr lang="he-IL" sz="2000" b="1" dirty="0">
              <a:solidFill>
                <a:srgbClr val="FFFF00"/>
              </a:solidFill>
            </a:endParaRPr>
          </a:p>
        </p:txBody>
      </p:sp>
    </p:spTree>
    <p:extLst>
      <p:ext uri="{BB962C8B-B14F-4D97-AF65-F5344CB8AC3E}">
        <p14:creationId xmlns:p14="http://schemas.microsoft.com/office/powerpoint/2010/main" val="4019011551"/>
      </p:ext>
    </p:extLst>
  </p:cSld>
  <p:clrMapOvr>
    <a:masterClrMapping/>
  </p:clrMapOvr>
  <p:transition spd="slow">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62" y="0"/>
            <a:ext cx="9144000" cy="6709529"/>
          </a:xfrm>
          <a:prstGeom prst="rect">
            <a:avLst/>
          </a:prstGeom>
          <a:noFill/>
        </p:spPr>
        <p:txBody>
          <a:bodyPr wrap="square" rtlCol="1">
            <a:spAutoFit/>
          </a:bodyPr>
          <a:lstStyle/>
          <a:p>
            <a:r>
              <a:rPr lang="he-IL" b="1" dirty="0" smtClean="0">
                <a:solidFill>
                  <a:srgbClr val="FFFF00"/>
                </a:solidFill>
              </a:rPr>
              <a:t>  </a:t>
            </a:r>
            <a:r>
              <a:rPr lang="he-IL" b="1" dirty="0">
                <a:solidFill>
                  <a:srgbClr val="FFFF00"/>
                </a:solidFill>
              </a:rPr>
              <a:t>ניצבים כ-500 מטרים </a:t>
            </a:r>
            <a:r>
              <a:rPr lang="he-IL" b="1" dirty="0" smtClean="0">
                <a:solidFill>
                  <a:srgbClr val="FFFF00"/>
                </a:solidFill>
              </a:rPr>
              <a:t>מהנהר. לפני </a:t>
            </a:r>
            <a:r>
              <a:rPr lang="he-IL" b="1" dirty="0">
                <a:solidFill>
                  <a:srgbClr val="FFFF00"/>
                </a:solidFill>
              </a:rPr>
              <a:t>שהקורפוס ה-11 יוכל להגיע </a:t>
            </a:r>
            <a:r>
              <a:rPr lang="he-IL" b="1" dirty="0" smtClean="0">
                <a:solidFill>
                  <a:srgbClr val="FFFF00"/>
                </a:solidFill>
              </a:rPr>
              <a:t>ליעדיו </a:t>
            </a:r>
            <a:r>
              <a:rPr lang="he-IL" b="1" dirty="0">
                <a:solidFill>
                  <a:srgbClr val="FFFF00"/>
                </a:solidFill>
              </a:rPr>
              <a:t>יהיה זה </a:t>
            </a:r>
            <a:r>
              <a:rPr lang="he-IL" b="1" dirty="0" smtClean="0">
                <a:solidFill>
                  <a:srgbClr val="FFFF00"/>
                </a:solidFill>
              </a:rPr>
              <a:t>הכרחי שהתותחים </a:t>
            </a:r>
            <a:r>
              <a:rPr lang="he-IL" b="1" dirty="0">
                <a:solidFill>
                  <a:srgbClr val="FFFF00"/>
                </a:solidFill>
              </a:rPr>
              <a:t>יתקדמו עם חיל </a:t>
            </a:r>
            <a:r>
              <a:rPr lang="he-IL" b="1" dirty="0" smtClean="0">
                <a:solidFill>
                  <a:srgbClr val="FFFF00"/>
                </a:solidFill>
              </a:rPr>
              <a:t>הרגלים.</a:t>
            </a:r>
            <a:r>
              <a:rPr lang="he-IL" b="1" dirty="0">
                <a:solidFill>
                  <a:srgbClr val="FFFF00"/>
                </a:solidFill>
              </a:rPr>
              <a:t> </a:t>
            </a:r>
            <a:r>
              <a:rPr lang="he-IL" b="1" dirty="0" smtClean="0">
                <a:solidFill>
                  <a:srgbClr val="FFFF00"/>
                </a:solidFill>
              </a:rPr>
              <a:t>לפיכך </a:t>
            </a:r>
            <a:r>
              <a:rPr lang="he-IL" b="1" dirty="0">
                <a:solidFill>
                  <a:srgbClr val="FFFF00"/>
                </a:solidFill>
              </a:rPr>
              <a:t>שייח </a:t>
            </a:r>
            <a:r>
              <a:rPr lang="he-IL" b="1" dirty="0" err="1">
                <a:solidFill>
                  <a:srgbClr val="FFFF00"/>
                </a:solidFill>
              </a:rPr>
              <a:t>מוניס</a:t>
            </a:r>
            <a:r>
              <a:rPr lang="he-IL" b="1" dirty="0">
                <a:solidFill>
                  <a:srgbClr val="FFFF00"/>
                </a:solidFill>
              </a:rPr>
              <a:t>, </a:t>
            </a:r>
            <a:r>
              <a:rPr lang="he-IL" b="1" dirty="0" err="1">
                <a:solidFill>
                  <a:srgbClr val="FFFF00"/>
                </a:solidFill>
              </a:rPr>
              <a:t>ח'ירבת</a:t>
            </a:r>
            <a:r>
              <a:rPr lang="he-IL" b="1" dirty="0">
                <a:solidFill>
                  <a:srgbClr val="FFFF00"/>
                </a:solidFill>
              </a:rPr>
              <a:t> חדרה, והגבעות השולטות על הנהר חייבות להיכבש </a:t>
            </a:r>
            <a:r>
              <a:rPr lang="he-IL" b="1" dirty="0" smtClean="0">
                <a:solidFill>
                  <a:srgbClr val="FFFF00"/>
                </a:solidFill>
              </a:rPr>
              <a:t>לפני התקדמות הכוח </a:t>
            </a:r>
            <a:r>
              <a:rPr lang="he-IL" b="1" dirty="0">
                <a:solidFill>
                  <a:srgbClr val="FFFF00"/>
                </a:solidFill>
              </a:rPr>
              <a:t>העיקרי במטרה למתוח גשרים מעל הנהר [ולהעביר את התותחים ביחד עם חיל הרגלים</a:t>
            </a:r>
            <a:r>
              <a:rPr lang="he-IL" b="1" dirty="0" smtClean="0">
                <a:solidFill>
                  <a:srgbClr val="FFFF00"/>
                </a:solidFill>
              </a:rPr>
              <a:t>]. הקושי </a:t>
            </a:r>
            <a:r>
              <a:rPr lang="he-IL" b="1" dirty="0">
                <a:solidFill>
                  <a:srgbClr val="FFFF00"/>
                </a:solidFill>
              </a:rPr>
              <a:t>העיקרי טמון בהסתרת הכוח, הכנת רפסודות והבאת חומרים לבניית הגשר</a:t>
            </a:r>
            <a:r>
              <a:rPr lang="he-IL" b="1" dirty="0" smtClean="0">
                <a:solidFill>
                  <a:srgbClr val="FFFF00"/>
                </a:solidFill>
              </a:rPr>
              <a:t>."          </a:t>
            </a:r>
            <a:r>
              <a:rPr lang="he-IL" b="1" dirty="0" smtClean="0"/>
              <a:t>והנה ההתרחשויות בפועל:</a:t>
            </a:r>
            <a:endParaRPr lang="he-IL" b="1" dirty="0"/>
          </a:p>
          <a:p>
            <a:pPr algn="ctr"/>
            <a:r>
              <a:rPr lang="he-IL" sz="2000" b="1" dirty="0">
                <a:solidFill>
                  <a:srgbClr val="FFFF00"/>
                </a:solidFill>
              </a:rPr>
              <a:t>ב-24 </a:t>
            </a:r>
            <a:r>
              <a:rPr lang="he-IL" sz="2000" b="1" dirty="0" smtClean="0">
                <a:solidFill>
                  <a:srgbClr val="FFFF00"/>
                </a:solidFill>
              </a:rPr>
              <a:t>בנובמבר 1917 </a:t>
            </a:r>
            <a:r>
              <a:rPr lang="he-IL" sz="2000" b="1" dirty="0">
                <a:solidFill>
                  <a:srgbClr val="FFFF00"/>
                </a:solidFill>
              </a:rPr>
              <a:t>נערך ניסיון ראשון לצלוח את הירקון ולהשתלט על גבעות הכורכר. </a:t>
            </a:r>
            <a:r>
              <a:rPr lang="he-IL" sz="2000" b="1" dirty="0"/>
              <a:t>קדמה לצליחה הפגזת ריכוך לאורך כל חזית הירקון שנועדה להסוות את נקודת הצליחה המדויקת. הצליחה שהתרחשה </a:t>
            </a:r>
            <a:r>
              <a:rPr lang="he-IL" sz="2000" b="1" dirty="0" smtClean="0"/>
              <a:t>בשפך הירקון, </a:t>
            </a:r>
            <a:r>
              <a:rPr lang="he-IL" sz="2000" b="1" dirty="0"/>
              <a:t>צלחה, ומוצבי </a:t>
            </a:r>
            <a:r>
              <a:rPr lang="he-IL" sz="2000" b="1" dirty="0" err="1"/>
              <a:t>העות'מאנים</a:t>
            </a:r>
            <a:r>
              <a:rPr lang="he-IL" sz="2000" b="1" dirty="0"/>
              <a:t> נלכדו על ידי חיילים מן החטיבה </a:t>
            </a:r>
            <a:r>
              <a:rPr lang="he-IL" sz="2000" b="1" dirty="0" err="1"/>
              <a:t>הרובאית</a:t>
            </a:r>
            <a:r>
              <a:rPr lang="he-IL" sz="2000" b="1" dirty="0"/>
              <a:t> הרכובה הניו </a:t>
            </a:r>
            <a:r>
              <a:rPr lang="he-IL" sz="2000" b="1" dirty="0" err="1"/>
              <a:t>זילנדית</a:t>
            </a:r>
            <a:r>
              <a:rPr lang="he-IL" sz="2000" b="1" dirty="0"/>
              <a:t>. </a:t>
            </a:r>
            <a:r>
              <a:rPr lang="he-IL" sz="2000" b="1" dirty="0" smtClean="0"/>
              <a:t> בעקבותיהם </a:t>
            </a:r>
            <a:r>
              <a:rPr lang="he-IL" sz="2000" b="1" dirty="0"/>
              <a:t>ניסו יחידות רגלים ומקלענים מחטיבת הרגלים ה-161 </a:t>
            </a:r>
            <a:r>
              <a:rPr lang="he-IL" sz="2000" b="1" dirty="0" smtClean="0"/>
              <a:t>של הדיוויזיה ה 54 של </a:t>
            </a:r>
            <a:r>
              <a:rPr lang="he-IL" sz="2000" b="1" dirty="0"/>
              <a:t>חיל המשלוח לבסס קו הגנה על הגדה הצפונית של הירקון, ואולם למחרת היום הצליחו כוחות </a:t>
            </a:r>
            <a:r>
              <a:rPr lang="he-IL" sz="2000" b="1" dirty="0" err="1"/>
              <a:t>עות'מאנים</a:t>
            </a:r>
            <a:r>
              <a:rPr lang="he-IL" sz="2000" b="1" dirty="0"/>
              <a:t> עודפים לפרוץ את </a:t>
            </a:r>
            <a:r>
              <a:rPr lang="he-IL" sz="2000" b="1" dirty="0" err="1"/>
              <a:t>קוי</a:t>
            </a:r>
            <a:r>
              <a:rPr lang="he-IL" sz="2000" b="1" dirty="0"/>
              <a:t> ההגנה ולכבוש מחדש את עמדותיהם. </a:t>
            </a:r>
            <a:r>
              <a:rPr lang="he-IL" sz="2000" b="1" dirty="0" err="1"/>
              <a:t>העות'מאנים</a:t>
            </a:r>
            <a:r>
              <a:rPr lang="he-IL" sz="2000" b="1" dirty="0"/>
              <a:t> לא ניסו לרדוף אחר הכוחות הנסוגים עד מעבר לנהר, ושני הצבאות שַבו והתבצרו משני עברי </a:t>
            </a:r>
            <a:r>
              <a:rPr lang="he-IL" sz="2000" b="1" dirty="0" smtClean="0"/>
              <a:t>הנהר.</a:t>
            </a:r>
          </a:p>
          <a:p>
            <a:pPr algn="ctr"/>
            <a:r>
              <a:rPr lang="he-IL" sz="2000" b="1" dirty="0" smtClean="0">
                <a:solidFill>
                  <a:srgbClr val="FFFF00"/>
                </a:solidFill>
              </a:rPr>
              <a:t> </a:t>
            </a:r>
            <a:r>
              <a:rPr lang="he-IL" sz="2000" b="1" dirty="0"/>
              <a:t>בין שתי הצליחות פוצצו </a:t>
            </a:r>
            <a:r>
              <a:rPr lang="he-IL" sz="2000" b="1" dirty="0" smtClean="0"/>
              <a:t> </a:t>
            </a:r>
            <a:r>
              <a:rPr lang="he-IL" sz="2000" b="1" dirty="0" err="1" smtClean="0"/>
              <a:t>העות'מאנים</a:t>
            </a:r>
            <a:r>
              <a:rPr lang="he-IL" sz="2000" b="1" dirty="0" smtClean="0"/>
              <a:t> </a:t>
            </a:r>
            <a:r>
              <a:rPr lang="he-IL" sz="2000" b="1" dirty="0"/>
              <a:t>את </a:t>
            </a:r>
            <a:r>
              <a:rPr lang="he-IL" sz="2000" b="1" dirty="0" err="1"/>
              <a:t>גִ'סְר</a:t>
            </a:r>
            <a:r>
              <a:rPr lang="he-IL" sz="2000" b="1" dirty="0"/>
              <a:t> </a:t>
            </a:r>
            <a:r>
              <a:rPr lang="he-IL" sz="2000" b="1" dirty="0" err="1"/>
              <a:t>אֶל-הַדָּאר</a:t>
            </a:r>
            <a:r>
              <a:rPr lang="he-IL" sz="2000" b="1" dirty="0"/>
              <a:t> </a:t>
            </a:r>
            <a:r>
              <a:rPr lang="he-IL" sz="2000" b="1" dirty="0" smtClean="0"/>
              <a:t>(גשר </a:t>
            </a:r>
            <a:r>
              <a:rPr lang="he-IL" sz="2000" b="1" dirty="0"/>
              <a:t>שאון </a:t>
            </a:r>
            <a:r>
              <a:rPr lang="he-IL" sz="2000" b="1" dirty="0" smtClean="0"/>
              <a:t>המים) והסכר בעשר טחנות, </a:t>
            </a:r>
            <a:r>
              <a:rPr lang="he-IL" sz="2000" b="1" dirty="0"/>
              <a:t>עליו עברה </a:t>
            </a:r>
            <a:r>
              <a:rPr lang="he-IL" sz="2000" b="1" dirty="0" smtClean="0"/>
              <a:t>דרך יפו – שכם ההיסטורית</a:t>
            </a:r>
            <a:r>
              <a:rPr lang="he-IL" sz="2000" b="1" dirty="0"/>
              <a:t>, וכך הערימו קושי נוסף על חציית הנהר. </a:t>
            </a:r>
            <a:r>
              <a:rPr lang="he-IL" sz="2000" b="1" dirty="0">
                <a:solidFill>
                  <a:srgbClr val="FFFF00"/>
                </a:solidFill>
              </a:rPr>
              <a:t>הצליחה השנייה נערכה בחסות הלילה שבין ה-20 ל-21 בדצמבר 1917. </a:t>
            </a:r>
            <a:r>
              <a:rPr lang="he-IL" sz="2000" b="1" dirty="0"/>
              <a:t>בליל חורף גשום נעו שלוש החטיבות של הדיוויזיה ה-52, תוך שהן נושאות עמן את ציוד הצליחה ומתמודדות בקרקע בוצית וטובענית, ונפח מים ניכר בנהר, לעבר שלוש נקודות הצליחה שנקבעו לאורך הירקון. הפעם הופתעו הטורקים לחלוטין, ועל כך תעיד העובדה שעד </a:t>
            </a:r>
            <a:r>
              <a:rPr lang="he-IL" sz="2000" b="1" dirty="0" smtClean="0"/>
              <a:t>הבוקר </a:t>
            </a:r>
            <a:r>
              <a:rPr lang="he-IL" sz="2000" b="1" dirty="0"/>
              <a:t>חצו כל כוחות הרגלים של הדיוויזיה את הנהר, וביססו </a:t>
            </a:r>
            <a:r>
              <a:rPr lang="he-IL" sz="2000" b="1" dirty="0" smtClean="0"/>
              <a:t>ראש גשר בחוף </a:t>
            </a:r>
            <a:r>
              <a:rPr lang="he-IL" sz="2000" b="1" dirty="0"/>
              <a:t>הצפוני </a:t>
            </a:r>
            <a:r>
              <a:rPr lang="he-IL" sz="2000" b="1" dirty="0" smtClean="0"/>
              <a:t>   של </a:t>
            </a:r>
            <a:r>
              <a:rPr lang="he-IL" sz="2000" b="1" dirty="0"/>
              <a:t>הירקון תוך שימוש בכידונים בלבד. </a:t>
            </a:r>
            <a:r>
              <a:rPr lang="he-IL" sz="2000" b="1" dirty="0" smtClean="0"/>
              <a:t> במהלכו </a:t>
            </a:r>
            <a:r>
              <a:rPr lang="he-IL" sz="2000" b="1" dirty="0"/>
              <a:t>של ה-21 בדצמבר עסקו הרגלים בהתחפרות בעמדות הטורקיות שנלכדו בלילה, </a:t>
            </a:r>
            <a:r>
              <a:rPr lang="he-IL" sz="2000" b="1" dirty="0" smtClean="0"/>
              <a:t>והצליחו לייצב את קו החזית מצפון לירקון.</a:t>
            </a:r>
            <a:endParaRPr lang="he-IL" sz="2000" b="1" dirty="0">
              <a:solidFill>
                <a:srgbClr val="FFFF00"/>
              </a:solidFill>
            </a:endParaRPr>
          </a:p>
        </p:txBody>
      </p:sp>
    </p:spTree>
    <p:extLst>
      <p:ext uri="{BB962C8B-B14F-4D97-AF65-F5344CB8AC3E}">
        <p14:creationId xmlns:p14="http://schemas.microsoft.com/office/powerpoint/2010/main" val="806254863"/>
      </p:ext>
    </p:extLst>
  </p:cSld>
  <p:clrMapOvr>
    <a:masterClrMapping/>
  </p:clrMapOvr>
  <p:transition spd="slow">
    <p:split orient="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2480"/>
            <a:ext cx="9144000" cy="6056416"/>
          </a:xfrm>
          <a:prstGeom prst="rect">
            <a:avLst/>
          </a:prstGeom>
        </p:spPr>
      </p:pic>
      <p:pic>
        <p:nvPicPr>
          <p:cNvPr id="7" name="תמונה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8810" y="0"/>
            <a:ext cx="3594966" cy="6858000"/>
          </a:xfrm>
          <a:prstGeom prst="rect">
            <a:avLst/>
          </a:prstGeom>
        </p:spPr>
      </p:pic>
      <p:pic>
        <p:nvPicPr>
          <p:cNvPr id="8" name="תמונה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479" y="-16624"/>
            <a:ext cx="4000220" cy="6858000"/>
          </a:xfrm>
          <a:prstGeom prst="rect">
            <a:avLst/>
          </a:prstGeom>
        </p:spPr>
      </p:pic>
      <p:pic>
        <p:nvPicPr>
          <p:cNvPr id="3" name="תמונה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6830"/>
            <a:ext cx="9144000" cy="6267794"/>
          </a:xfrm>
          <a:prstGeom prst="rect">
            <a:avLst/>
          </a:prstGeom>
        </p:spPr>
      </p:pic>
      <p:sp>
        <p:nvSpPr>
          <p:cNvPr id="4" name="TextBox 3"/>
          <p:cNvSpPr txBox="1"/>
          <p:nvPr/>
        </p:nvSpPr>
        <p:spPr>
          <a:xfrm>
            <a:off x="0" y="0"/>
            <a:ext cx="9144000" cy="707886"/>
          </a:xfrm>
          <a:prstGeom prst="rect">
            <a:avLst/>
          </a:prstGeom>
          <a:solidFill>
            <a:schemeClr val="bg2">
              <a:lumMod val="50000"/>
            </a:schemeClr>
          </a:solidFill>
        </p:spPr>
        <p:txBody>
          <a:bodyPr wrap="square" rtlCol="1">
            <a:spAutoFit/>
          </a:bodyPr>
          <a:lstStyle/>
          <a:p>
            <a:pPr algn="ctr"/>
            <a:r>
              <a:rPr lang="he-IL" sz="2000" b="1" dirty="0" smtClean="0"/>
              <a:t>אנחנו מתחילים עם העמוד שניצב לצד רחוב אבא הילל </a:t>
            </a:r>
            <a:r>
              <a:rPr lang="he-IL" sz="2000" b="1" dirty="0" err="1" smtClean="0"/>
              <a:t>סילבר</a:t>
            </a:r>
            <a:r>
              <a:rPr lang="he-IL" sz="2000" b="1" dirty="0" smtClean="0"/>
              <a:t> ברמת – גן, </a:t>
            </a:r>
          </a:p>
          <a:p>
            <a:pPr algn="ctr"/>
            <a:r>
              <a:rPr lang="he-IL" sz="2000" b="1" dirty="0" smtClean="0"/>
              <a:t>בינו לבין ערוץ הירקון.</a:t>
            </a:r>
            <a:endParaRPr lang="he-IL" sz="2000" b="1" dirty="0"/>
          </a:p>
        </p:txBody>
      </p:sp>
      <p:sp>
        <p:nvSpPr>
          <p:cNvPr id="2" name="TextBox 1"/>
          <p:cNvSpPr txBox="1"/>
          <p:nvPr/>
        </p:nvSpPr>
        <p:spPr>
          <a:xfrm>
            <a:off x="0" y="-16624"/>
            <a:ext cx="9144000" cy="707886"/>
          </a:xfrm>
          <a:prstGeom prst="rect">
            <a:avLst/>
          </a:prstGeom>
          <a:solidFill>
            <a:schemeClr val="bg2">
              <a:lumMod val="50000"/>
            </a:schemeClr>
          </a:solidFill>
        </p:spPr>
        <p:txBody>
          <a:bodyPr wrap="square" rtlCol="1">
            <a:spAutoFit/>
          </a:bodyPr>
          <a:lstStyle/>
          <a:p>
            <a:pPr algn="ctr"/>
            <a:r>
              <a:rPr lang="he-IL" sz="2000" b="1" dirty="0" smtClean="0"/>
              <a:t>הבריטים העמידו 3 עמודי ציון וזיכרון לאלו שלקחו חלק בצליחה הנועזת, עמודים אלה </a:t>
            </a:r>
          </a:p>
          <a:p>
            <a:pPr algn="ctr"/>
            <a:r>
              <a:rPr lang="he-IL" sz="2000" b="1" dirty="0" smtClean="0"/>
              <a:t>ניצבים במקומם עד היום, הבה נלך לחפשם...</a:t>
            </a:r>
            <a:endParaRPr lang="he-IL" sz="2000" b="1" dirty="0"/>
          </a:p>
        </p:txBody>
      </p:sp>
    </p:spTree>
    <p:extLst>
      <p:ext uri="{BB962C8B-B14F-4D97-AF65-F5344CB8AC3E}">
        <p14:creationId xmlns:p14="http://schemas.microsoft.com/office/powerpoint/2010/main" val="12209706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strVal val="ppt_w*0.70"/>
                                          </p:val>
                                        </p:tav>
                                      </p:tavLst>
                                    </p:anim>
                                    <p:anim calcmode="lin" valueType="num">
                                      <p:cBhvr>
                                        <p:cTn id="7" dur="1000"/>
                                        <p:tgtEl>
                                          <p:spTgt spid="2"/>
                                        </p:tgtEl>
                                        <p:attrNameLst>
                                          <p:attrName>ppt_h</p:attrName>
                                        </p:attrNameLst>
                                      </p:cBhvr>
                                      <p:tavLst>
                                        <p:tav tm="0">
                                          <p:val>
                                            <p:strVal val="ppt_h"/>
                                          </p:val>
                                        </p:tav>
                                        <p:tav tm="100000">
                                          <p:val>
                                            <p:strVal val="ppt_h"/>
                                          </p:val>
                                        </p:tav>
                                      </p:tavLst>
                                    </p:anim>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7" presetClass="exit" presetSubtype="4" fill="hold" nodeType="clickEffect">
                                  <p:stCondLst>
                                    <p:cond delay="0"/>
                                  </p:stCondLst>
                                  <p:childTnLst>
                                    <p:anim calcmode="lin" valueType="num">
                                      <p:cBhvr>
                                        <p:cTn id="13" dur="1000"/>
                                        <p:tgtEl>
                                          <p:spTgt spid="3"/>
                                        </p:tgtEl>
                                        <p:attrNameLst>
                                          <p:attrName>ppt_x</p:attrName>
                                        </p:attrNameLst>
                                      </p:cBhvr>
                                      <p:tavLst>
                                        <p:tav tm="0">
                                          <p:val>
                                            <p:strVal val="ppt_x"/>
                                          </p:val>
                                        </p:tav>
                                        <p:tav tm="100000">
                                          <p:val>
                                            <p:strVal val="ppt_x"/>
                                          </p:val>
                                        </p:tav>
                                      </p:tavLst>
                                    </p:anim>
                                    <p:anim calcmode="lin" valueType="num">
                                      <p:cBhvr>
                                        <p:cTn id="14" dur="1000"/>
                                        <p:tgtEl>
                                          <p:spTgt spid="3"/>
                                        </p:tgtEl>
                                        <p:attrNameLst>
                                          <p:attrName>ppt_y</p:attrName>
                                        </p:attrNameLst>
                                      </p:cBhvr>
                                      <p:tavLst>
                                        <p:tav tm="0">
                                          <p:val>
                                            <p:strVal val="ppt_y"/>
                                          </p:val>
                                        </p:tav>
                                        <p:tav tm="100000">
                                          <p:val>
                                            <p:strVal val="ppt_y+ppt_h/2"/>
                                          </p:val>
                                        </p:tav>
                                      </p:tavLst>
                                    </p:anim>
                                    <p:anim calcmode="lin" valueType="num">
                                      <p:cBhvr>
                                        <p:cTn id="15" dur="1000"/>
                                        <p:tgtEl>
                                          <p:spTgt spid="3"/>
                                        </p:tgtEl>
                                        <p:attrNameLst>
                                          <p:attrName>ppt_w</p:attrName>
                                        </p:attrNameLst>
                                      </p:cBhvr>
                                      <p:tavLst>
                                        <p:tav tm="0">
                                          <p:val>
                                            <p:strVal val="ppt_w"/>
                                          </p:val>
                                        </p:tav>
                                        <p:tav tm="100000">
                                          <p:val>
                                            <p:strVal val="ppt_w"/>
                                          </p:val>
                                        </p:tav>
                                      </p:tavLst>
                                    </p:anim>
                                    <p:anim calcmode="lin" valueType="num">
                                      <p:cBhvr>
                                        <p:cTn id="16" dur="1000"/>
                                        <p:tgtEl>
                                          <p:spTgt spid="3"/>
                                        </p:tgtEl>
                                        <p:attrNameLst>
                                          <p:attrName>ppt_h</p:attrName>
                                        </p:attrNameLst>
                                      </p:cBhvr>
                                      <p:tavLst>
                                        <p:tav tm="0">
                                          <p:val>
                                            <p:strVal val="ppt_h"/>
                                          </p:val>
                                        </p:tav>
                                        <p:tav tm="100000">
                                          <p:val>
                                            <p:fltVal val="0"/>
                                          </p:val>
                                        </p:tav>
                                      </p:tavLst>
                                    </p:anim>
                                    <p:set>
                                      <p:cBhvr>
                                        <p:cTn id="17" dur="1" fill="hold">
                                          <p:stCondLst>
                                            <p:cond delay="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2" presetClass="exit" presetSubtype="2" fill="hold" nodeType="clickEffect">
                                  <p:stCondLst>
                                    <p:cond delay="0"/>
                                  </p:stCondLst>
                                  <p:childTnLst>
                                    <p:anim calcmode="lin" valueType="num">
                                      <p:cBhvr additive="base">
                                        <p:cTn id="21" dur="1000"/>
                                        <p:tgtEl>
                                          <p:spTgt spid="7"/>
                                        </p:tgtEl>
                                        <p:attrNameLst>
                                          <p:attrName>ppt_x</p:attrName>
                                        </p:attrNameLst>
                                      </p:cBhvr>
                                      <p:tavLst>
                                        <p:tav tm="0">
                                          <p:val>
                                            <p:strVal val="#ppt_x"/>
                                          </p:val>
                                        </p:tav>
                                        <p:tav tm="100000">
                                          <p:val>
                                            <p:strVal val="#ppt_x+#ppt_w*1.125000"/>
                                          </p:val>
                                        </p:tav>
                                      </p:tavLst>
                                    </p:anim>
                                    <p:animEffect transition="out" filter="wipe(right)">
                                      <p:cBhvr>
                                        <p:cTn id="22" dur="1000"/>
                                        <p:tgtEl>
                                          <p:spTgt spid="7"/>
                                        </p:tgtEl>
                                      </p:cBhvr>
                                    </p:animEffect>
                                    <p:set>
                                      <p:cBhvr>
                                        <p:cTn id="23" dur="1" fill="hold">
                                          <p:stCondLst>
                                            <p:cond delay="999"/>
                                          </p:stCondLst>
                                        </p:cTn>
                                        <p:tgtEl>
                                          <p:spTgt spid="7"/>
                                        </p:tgtEl>
                                        <p:attrNameLst>
                                          <p:attrName>style.visibility</p:attrName>
                                        </p:attrNameLst>
                                      </p:cBhvr>
                                      <p:to>
                                        <p:strVal val="hidden"/>
                                      </p:to>
                                    </p:set>
                                  </p:childTnLst>
                                </p:cTn>
                              </p:par>
                              <p:par>
                                <p:cTn id="24" presetID="12" presetClass="exit" presetSubtype="8" fill="hold" nodeType="withEffect">
                                  <p:stCondLst>
                                    <p:cond delay="0"/>
                                  </p:stCondLst>
                                  <p:childTnLst>
                                    <p:anim calcmode="lin" valueType="num">
                                      <p:cBhvr additive="base">
                                        <p:cTn id="25" dur="1000"/>
                                        <p:tgtEl>
                                          <p:spTgt spid="8"/>
                                        </p:tgtEl>
                                        <p:attrNameLst>
                                          <p:attrName>ppt_x</p:attrName>
                                        </p:attrNameLst>
                                      </p:cBhvr>
                                      <p:tavLst>
                                        <p:tav tm="0">
                                          <p:val>
                                            <p:strVal val="#ppt_x"/>
                                          </p:val>
                                        </p:tav>
                                        <p:tav tm="100000">
                                          <p:val>
                                            <p:strVal val="#ppt_x-#ppt_w*1.125000"/>
                                          </p:val>
                                        </p:tav>
                                      </p:tavLst>
                                    </p:anim>
                                    <p:animEffect transition="out" filter="wipe(left)">
                                      <p:cBhvr>
                                        <p:cTn id="26" dur="1000"/>
                                        <p:tgtEl>
                                          <p:spTgt spid="8"/>
                                        </p:tgtEl>
                                      </p:cBhvr>
                                    </p:animEffect>
                                    <p:set>
                                      <p:cBhvr>
                                        <p:cTn id="27" dur="1" fill="hold">
                                          <p:stCondLst>
                                            <p:cond delay="999"/>
                                          </p:stCondLst>
                                        </p:cTn>
                                        <p:tgtEl>
                                          <p:spTgt spid="8"/>
                                        </p:tgtEl>
                                        <p:attrNameLst>
                                          <p:attrName>style.visibility</p:attrName>
                                        </p:attrNameLst>
                                      </p:cBhvr>
                                      <p:to>
                                        <p:strVal val="hidden"/>
                                      </p:to>
                                    </p:set>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0792"/>
            <a:ext cx="9144000" cy="6056416"/>
          </a:xfrm>
          <a:prstGeom prst="rect">
            <a:avLst/>
          </a:prstGeom>
        </p:spPr>
      </p:pic>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440" y="325775"/>
            <a:ext cx="4610100" cy="6131433"/>
          </a:xfrm>
          <a:prstGeom prst="rect">
            <a:avLst/>
          </a:prstGeom>
        </p:spPr>
      </p:pic>
      <p:sp>
        <p:nvSpPr>
          <p:cNvPr id="4" name="TextBox 3"/>
          <p:cNvSpPr txBox="1"/>
          <p:nvPr/>
        </p:nvSpPr>
        <p:spPr>
          <a:xfrm>
            <a:off x="0" y="0"/>
            <a:ext cx="9144000" cy="400110"/>
          </a:xfrm>
          <a:prstGeom prst="rect">
            <a:avLst/>
          </a:prstGeom>
          <a:solidFill>
            <a:schemeClr val="bg2">
              <a:lumMod val="50000"/>
            </a:schemeClr>
          </a:solidFill>
        </p:spPr>
        <p:txBody>
          <a:bodyPr wrap="square" rtlCol="1">
            <a:spAutoFit/>
          </a:bodyPr>
          <a:lstStyle/>
          <a:p>
            <a:pPr algn="ctr"/>
            <a:r>
              <a:rPr lang="he-IL" sz="2000" b="1" dirty="0" smtClean="0"/>
              <a:t>הירקון – ב 1917... והיום.</a:t>
            </a:r>
            <a:endParaRPr lang="he-IL" sz="2000" b="1" dirty="0"/>
          </a:p>
        </p:txBody>
      </p:sp>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8" y="-60960"/>
            <a:ext cx="9154278" cy="6918960"/>
          </a:xfrm>
          <a:prstGeom prst="rect">
            <a:avLst/>
          </a:prstGeom>
        </p:spPr>
      </p:pic>
      <p:sp>
        <p:nvSpPr>
          <p:cNvPr id="6" name="TextBox 5"/>
          <p:cNvSpPr txBox="1"/>
          <p:nvPr/>
        </p:nvSpPr>
        <p:spPr>
          <a:xfrm>
            <a:off x="0" y="0"/>
            <a:ext cx="9144000" cy="400110"/>
          </a:xfrm>
          <a:prstGeom prst="rect">
            <a:avLst/>
          </a:prstGeom>
          <a:noFill/>
        </p:spPr>
        <p:txBody>
          <a:bodyPr wrap="square" rtlCol="1">
            <a:spAutoFit/>
          </a:bodyPr>
          <a:lstStyle/>
          <a:p>
            <a:pPr algn="ctr"/>
            <a:r>
              <a:rPr lang="he-IL" sz="2000" b="1" dirty="0" smtClean="0">
                <a:solidFill>
                  <a:schemeClr val="bg1"/>
                </a:solidFill>
              </a:rPr>
              <a:t>אחד מהגשרים הצפים של הבריטים מתוח ע"פ הירקון ב 1917.</a:t>
            </a:r>
            <a:endParaRPr lang="he-IL" sz="2000" b="1" dirty="0">
              <a:solidFill>
                <a:schemeClr val="bg1"/>
              </a:solidFill>
            </a:endParaRPr>
          </a:p>
        </p:txBody>
      </p:sp>
    </p:spTree>
    <p:extLst>
      <p:ext uri="{BB962C8B-B14F-4D97-AF65-F5344CB8AC3E}">
        <p14:creationId xmlns:p14="http://schemas.microsoft.com/office/powerpoint/2010/main" val="22041507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55" presetClass="exit" presetSubtype="0" fill="hold" grpId="0" nodeType="withEffect">
                                  <p:stCondLst>
                                    <p:cond delay="0"/>
                                  </p:stCondLst>
                                  <p:childTnLst>
                                    <p:anim calcmode="lin" valueType="num">
                                      <p:cBhvr>
                                        <p:cTn id="9" dur="1000"/>
                                        <p:tgtEl>
                                          <p:spTgt spid="6"/>
                                        </p:tgtEl>
                                        <p:attrNameLst>
                                          <p:attrName>ppt_w</p:attrName>
                                        </p:attrNameLst>
                                      </p:cBhvr>
                                      <p:tavLst>
                                        <p:tav tm="0">
                                          <p:val>
                                            <p:strVal val="ppt_w"/>
                                          </p:val>
                                        </p:tav>
                                        <p:tav tm="100000">
                                          <p:val>
                                            <p:strVal val="ppt_w*0.70"/>
                                          </p:val>
                                        </p:tav>
                                      </p:tavLst>
                                    </p:anim>
                                    <p:anim calcmode="lin" valueType="num">
                                      <p:cBhvr>
                                        <p:cTn id="10" dur="1000"/>
                                        <p:tgtEl>
                                          <p:spTgt spid="6"/>
                                        </p:tgtEl>
                                        <p:attrNameLst>
                                          <p:attrName>ppt_h</p:attrName>
                                        </p:attrNameLst>
                                      </p:cBhvr>
                                      <p:tavLst>
                                        <p:tav tm="0">
                                          <p:val>
                                            <p:strVal val="ppt_h"/>
                                          </p:val>
                                        </p:tav>
                                        <p:tav tm="100000">
                                          <p:val>
                                            <p:strVal val="ppt_h"/>
                                          </p:val>
                                        </p:tav>
                                      </p:tavLst>
                                    </p:anim>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1000"/>
                                        <p:tgtEl>
                                          <p:spTgt spid="3"/>
                                        </p:tgtEl>
                                        <p:attrNameLst>
                                          <p:attrName>ppt_w</p:attrName>
                                        </p:attrNameLst>
                                      </p:cBhvr>
                                      <p:tavLst>
                                        <p:tav tm="0">
                                          <p:val>
                                            <p:strVal val="ppt_w"/>
                                          </p:val>
                                        </p:tav>
                                        <p:tav tm="100000">
                                          <p:val>
                                            <p:fltVal val="0"/>
                                          </p:val>
                                        </p:tav>
                                      </p:tavLst>
                                    </p:anim>
                                    <p:anim calcmode="lin" valueType="num">
                                      <p:cBhvr>
                                        <p:cTn id="17" dur="1000"/>
                                        <p:tgtEl>
                                          <p:spTgt spid="3"/>
                                        </p:tgtEl>
                                        <p:attrNameLst>
                                          <p:attrName>ppt_h</p:attrName>
                                        </p:attrNameLst>
                                      </p:cBhvr>
                                      <p:tavLst>
                                        <p:tav tm="0">
                                          <p:val>
                                            <p:strVal val="ppt_h"/>
                                          </p:val>
                                        </p:tav>
                                        <p:tav tm="100000">
                                          <p:val>
                                            <p:strVal val="ppt_h"/>
                                          </p:val>
                                        </p:tav>
                                      </p:tavLst>
                                    </p:anim>
                                    <p:set>
                                      <p:cBhvr>
                                        <p:cTn id="18" dur="1" fill="hold">
                                          <p:stCondLst>
                                            <p:cond delay="999"/>
                                          </p:stCondLst>
                                        </p:cTn>
                                        <p:tgtEl>
                                          <p:spTgt spid="3"/>
                                        </p:tgtEl>
                                        <p:attrNameLst>
                                          <p:attrName>style.visibility</p:attrName>
                                        </p:attrNameLst>
                                      </p:cBhvr>
                                      <p:to>
                                        <p:strVal val="hidden"/>
                                      </p:to>
                                    </p:set>
                                  </p:childTnLst>
                                </p:cTn>
                              </p:par>
                              <p:par>
                                <p:cTn id="19" presetID="55"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0"/>
            <a:ext cx="9144000" cy="6555641"/>
          </a:xfrm>
          <a:prstGeom prst="rect">
            <a:avLst/>
          </a:prstGeom>
          <a:solidFill>
            <a:schemeClr val="bg2">
              <a:lumMod val="50000"/>
            </a:schemeClr>
          </a:solidFill>
        </p:spPr>
        <p:txBody>
          <a:bodyPr wrap="square" rtlCol="1">
            <a:spAutoFit/>
          </a:bodyPr>
          <a:lstStyle/>
          <a:p>
            <a:pPr algn="ctr"/>
            <a:r>
              <a:rPr lang="he-IL" sz="2000" b="1" dirty="0" smtClean="0"/>
              <a:t>הירקון הינו (או נכון יותר – היה) הנחל הזורם השני בעוצמתו בישראל, לאחר הירדן. </a:t>
            </a:r>
            <a:r>
              <a:rPr lang="en-US" sz="2000" b="1" dirty="0" smtClean="0"/>
              <a:t/>
            </a:r>
            <a:br>
              <a:rPr lang="en-US" sz="2000" b="1" dirty="0" smtClean="0"/>
            </a:br>
            <a:r>
              <a:rPr lang="he-IL" sz="2000" b="1" dirty="0" smtClean="0"/>
              <a:t>בימיו הטובים, טרם תפיסת כל מי מעיינותיו והפנייתם לצרכי תושבי המדינה דלת המשקעים, זרמו בו כ 25,000 </a:t>
            </a:r>
            <a:r>
              <a:rPr lang="he-IL" sz="2000" b="1" dirty="0"/>
              <a:t>מטר מעוקב </a:t>
            </a:r>
            <a:r>
              <a:rPr lang="he-IL" sz="2000" b="1" dirty="0" smtClean="0"/>
              <a:t>מים בשעה, שהם כ 60 מיליון קוב בשנה, </a:t>
            </a:r>
          </a:p>
          <a:p>
            <a:pPr algn="ctr"/>
            <a:r>
              <a:rPr lang="he-IL" sz="2000" b="1" dirty="0" smtClean="0"/>
              <a:t>אך זה היה לפני שנים רבות, הראשונים שהחלו לשאוב את מי הירקון היו האנגלים  בתקופת שלטונם בארץ (תק' המנדט הבריטי) כאשר כבר ב 1935 הקימו מתקן שאיבה מרשים בראש העין ממנו העלו מים לירושלים בצינור שהונח לצד הכביש העולה כיום </a:t>
            </a:r>
            <a:r>
              <a:rPr lang="he-IL" sz="2000" b="1" dirty="0" err="1" smtClean="0"/>
              <a:t>ירושלימה</a:t>
            </a:r>
            <a:r>
              <a:rPr lang="he-IL" sz="2000" b="1" dirty="0" smtClean="0"/>
              <a:t> משער הגיא ומזרחה, ובתי המשאבות שלו (עם הכתובת "ברוך </a:t>
            </a:r>
            <a:r>
              <a:rPr lang="he-IL" sz="2000" b="1" dirty="0" err="1" smtClean="0"/>
              <a:t>ג'מילי</a:t>
            </a:r>
            <a:r>
              <a:rPr lang="he-IL" sz="2000" b="1" dirty="0" smtClean="0"/>
              <a:t>") עדיין עומדים על תילם עד ימינו אלה (סוף 2017). ב 1955 הקימה מדינת ישראל את מפעל "ירקון נגב", שאסף את שפיעת כל מעיינות ראש העין והוביל אותם להשקיית שדות החקלאות בנגב, ובכך למעשה נגזר דינו של נהר הירקון שהפך לקילוח דקיק שמי </a:t>
            </a:r>
            <a:r>
              <a:rPr lang="en-US" sz="2000" b="1" dirty="0" smtClean="0"/>
              <a:t/>
            </a:r>
            <a:br>
              <a:rPr lang="en-US" sz="2000" b="1" dirty="0" smtClean="0"/>
            </a:br>
            <a:r>
              <a:rPr lang="he-IL" sz="2000" b="1" dirty="0" smtClean="0"/>
              <a:t>שפכים מהישובים </a:t>
            </a:r>
            <a:r>
              <a:rPr lang="he-IL" sz="2000" b="1" dirty="0" err="1" smtClean="0"/>
              <a:t>שלצידיו</a:t>
            </a:r>
            <a:r>
              <a:rPr lang="he-IL" sz="2000" b="1" dirty="0" smtClean="0"/>
              <a:t> מזהמים את המעט שזרם ו"הורגים" את הנחל.  </a:t>
            </a:r>
            <a:r>
              <a:rPr lang="en-US" sz="2000" b="1" dirty="0" smtClean="0"/>
              <a:t/>
            </a:r>
            <a:br>
              <a:rPr lang="en-US" sz="2000" b="1" dirty="0" smtClean="0"/>
            </a:br>
            <a:r>
              <a:rPr lang="he-IL" sz="2000" b="1" dirty="0" smtClean="0"/>
              <a:t>ב 1988 הוקמה "רשות נחל ירקון" שדואגת להפסיק את הזרמת השפכים לנחל </a:t>
            </a:r>
          </a:p>
          <a:p>
            <a:pPr algn="ctr"/>
            <a:r>
              <a:rPr lang="he-IL" sz="2000" b="1" dirty="0" smtClean="0"/>
              <a:t>ולהחזירו למצבו המקורי ככל שניתן, אך לצורך זה צריך הרבה מים שאינם, ובחלקו המערבי של הירקון, סמוך לשפך, האפיק מלא במי ים מלוחים.</a:t>
            </a:r>
          </a:p>
          <a:p>
            <a:pPr algn="ctr"/>
            <a:r>
              <a:rPr lang="he-IL" sz="2000" b="1" dirty="0" smtClean="0"/>
              <a:t>אורכו של הנחל בקו אווירי הוא כ 14.5 ק"מ, אך מאחר והוא זורם באזור מישורי למדי,</a:t>
            </a:r>
          </a:p>
          <a:p>
            <a:pPr algn="ctr"/>
            <a:r>
              <a:rPr lang="he-IL" sz="2000" b="1" dirty="0" smtClean="0"/>
              <a:t>רבים פיתוליו (ומכאן שמו הערבי "ואדי </a:t>
            </a:r>
            <a:r>
              <a:rPr lang="he-IL" sz="2000" b="1" dirty="0" err="1" smtClean="0"/>
              <a:t>עוג'א</a:t>
            </a:r>
            <a:r>
              <a:rPr lang="he-IL" sz="2000" b="1" dirty="0" smtClean="0"/>
              <a:t>" = הפתלתל) ואורכו בפועל מגיע </a:t>
            </a:r>
          </a:p>
          <a:p>
            <a:pPr algn="ctr"/>
            <a:r>
              <a:rPr lang="he-IL" sz="2000" b="1" dirty="0" smtClean="0"/>
              <a:t>ל 27.5 ק"מ.  כיום, שוב אין הירקון נהר, או אפילו נחל מרשים, ובכל זאת ישנם כמה</a:t>
            </a:r>
          </a:p>
          <a:p>
            <a:pPr algn="ctr"/>
            <a:r>
              <a:rPr lang="he-IL" sz="2000" b="1" dirty="0" smtClean="0"/>
              <a:t>אתרים משוקמים שנאה ונעים לבקר בהם, ולהיזכר בימיו הטובים של הנהר.</a:t>
            </a:r>
          </a:p>
          <a:p>
            <a:pPr algn="ctr"/>
            <a:r>
              <a:rPr lang="he-IL" sz="2000" b="1" dirty="0" smtClean="0"/>
              <a:t>אנחנו יוצאים לפקוד אתרים אלה ומתחילים בתל </a:t>
            </a:r>
            <a:r>
              <a:rPr lang="he-IL" sz="2000" b="1" dirty="0" err="1" smtClean="0"/>
              <a:t>אפק</a:t>
            </a:r>
            <a:r>
              <a:rPr lang="he-IL" sz="2000" b="1" dirty="0" smtClean="0"/>
              <a:t> שליד ראש העין, האזור בו</a:t>
            </a:r>
          </a:p>
          <a:p>
            <a:pPr algn="ctr"/>
            <a:r>
              <a:rPr lang="he-IL" sz="2000" b="1" dirty="0" smtClean="0"/>
              <a:t> ממוקמות עשרות נביעותיו של הירקון, שכיום כולן נתפסות ומימיהן מוזרמים</a:t>
            </a:r>
          </a:p>
          <a:p>
            <a:pPr algn="ctr"/>
            <a:r>
              <a:rPr lang="he-IL" sz="2000" b="1" dirty="0" smtClean="0"/>
              <a:t>למערכת הצינורות של "מקורות", ואיתם לבתינו ולשאר צרכני המים למיניהם.</a:t>
            </a:r>
            <a:endParaRPr lang="he-IL" sz="2000" b="1" dirty="0"/>
          </a:p>
        </p:txBody>
      </p:sp>
    </p:spTree>
    <p:extLst>
      <p:ext uri="{BB962C8B-B14F-4D97-AF65-F5344CB8AC3E}">
        <p14:creationId xmlns:p14="http://schemas.microsoft.com/office/powerpoint/2010/main" val="2784092514"/>
      </p:ext>
    </p:extLst>
  </p:cSld>
  <p:clrMapOvr>
    <a:masterClrMapping/>
  </p:clrMapOvr>
  <p:transition spd="slow">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479" y="0"/>
            <a:ext cx="3893893" cy="6812280"/>
          </a:xfrm>
          <a:prstGeom prst="rect">
            <a:avLst/>
          </a:prstGeom>
        </p:spPr>
      </p:pic>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809" y="0"/>
            <a:ext cx="4542767" cy="6858000"/>
          </a:xfrm>
          <a:prstGeom prst="rect">
            <a:avLst/>
          </a:prstGeom>
        </p:spPr>
      </p:pic>
      <p:pic>
        <p:nvPicPr>
          <p:cNvPr id="3" name="תמונה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0807" y="0"/>
            <a:ext cx="4542386" cy="6858000"/>
          </a:xfrm>
          <a:prstGeom prst="rect">
            <a:avLst/>
          </a:prstGeom>
        </p:spPr>
      </p:pic>
      <p:sp>
        <p:nvSpPr>
          <p:cNvPr id="2" name="TextBox 1"/>
          <p:cNvSpPr txBox="1"/>
          <p:nvPr/>
        </p:nvSpPr>
        <p:spPr>
          <a:xfrm>
            <a:off x="0" y="0"/>
            <a:ext cx="9144000" cy="6001643"/>
          </a:xfrm>
          <a:prstGeom prst="rect">
            <a:avLst/>
          </a:prstGeom>
          <a:solidFill>
            <a:schemeClr val="bg2">
              <a:lumMod val="50000"/>
            </a:schemeClr>
          </a:solidFill>
        </p:spPr>
        <p:txBody>
          <a:bodyPr wrap="square" rtlCol="1">
            <a:spAutoFit/>
          </a:bodyPr>
          <a:lstStyle/>
          <a:p>
            <a:pPr algn="ctr"/>
            <a:r>
              <a:rPr lang="he-IL" sz="2400" b="1" dirty="0" smtClean="0">
                <a:solidFill>
                  <a:srgbClr val="FFFF00"/>
                </a:solidFill>
              </a:rPr>
              <a:t>כיכר גנרל ג' היל</a:t>
            </a:r>
          </a:p>
          <a:p>
            <a:pPr algn="ctr"/>
            <a:r>
              <a:rPr lang="he-IL" sz="2000" b="1" dirty="0" smtClean="0"/>
              <a:t>אל </a:t>
            </a:r>
            <a:r>
              <a:rPr lang="he-IL" sz="2000" b="1" dirty="0"/>
              <a:t>מול גבעת הכורכר עליה נמצאת היום כיכר היל ומעבר לירקון התנשא רכס הכורכר </a:t>
            </a:r>
            <a:endParaRPr lang="he-IL" sz="2000" b="1" dirty="0" smtClean="0"/>
          </a:p>
          <a:p>
            <a:pPr algn="ctr"/>
            <a:r>
              <a:rPr lang="he-IL" sz="2000" b="1" dirty="0" smtClean="0"/>
              <a:t>של שייח' </a:t>
            </a:r>
            <a:r>
              <a:rPr lang="he-IL" sz="2000" b="1" dirty="0" err="1" smtClean="0"/>
              <a:t>מוניס</a:t>
            </a:r>
            <a:r>
              <a:rPr lang="he-IL" sz="2000" b="1" dirty="0" smtClean="0"/>
              <a:t> ועליו </a:t>
            </a:r>
            <a:r>
              <a:rPr lang="he-IL" sz="2000" b="1" dirty="0"/>
              <a:t>מוצב טורקי. מוצב זה היווה את חלקו המערבי של קו ההגנה שפרסו </a:t>
            </a:r>
            <a:r>
              <a:rPr lang="he-IL" sz="2000" b="1" dirty="0" err="1" smtClean="0"/>
              <a:t>הטורכים</a:t>
            </a:r>
            <a:r>
              <a:rPr lang="he-IL" sz="2000" b="1" dirty="0" smtClean="0"/>
              <a:t> </a:t>
            </a:r>
            <a:r>
              <a:rPr lang="he-IL" sz="2000" b="1" dirty="0"/>
              <a:t>בסוף 1917 מצפון </a:t>
            </a:r>
            <a:r>
              <a:rPr lang="he-IL" sz="2000" b="1" dirty="0" smtClean="0"/>
              <a:t>לירקון, מתל </a:t>
            </a:r>
            <a:r>
              <a:rPr lang="he-IL" sz="2000" b="1" dirty="0" err="1" smtClean="0"/>
              <a:t>רקית</a:t>
            </a:r>
            <a:r>
              <a:rPr lang="he-IL" sz="2000" b="1" dirty="0" smtClean="0"/>
              <a:t>, </a:t>
            </a:r>
            <a:r>
              <a:rPr lang="he-IL" sz="2000" b="1" dirty="0"/>
              <a:t>במערב, עבור </a:t>
            </a:r>
            <a:r>
              <a:rPr lang="he-IL" sz="2000" b="1" dirty="0" smtClean="0"/>
              <a:t>בתל </a:t>
            </a:r>
            <a:r>
              <a:rPr lang="he-IL" sz="2000" b="1" dirty="0" err="1" smtClean="0"/>
              <a:t>קסילה</a:t>
            </a:r>
            <a:r>
              <a:rPr lang="he-IL" sz="2000" b="1" dirty="0" smtClean="0"/>
              <a:t>, </a:t>
            </a:r>
            <a:r>
              <a:rPr lang="he-IL" sz="2000" b="1" dirty="0"/>
              <a:t>שייח' </a:t>
            </a:r>
            <a:r>
              <a:rPr lang="he-IL" sz="2000" b="1" dirty="0" err="1"/>
              <a:t>מוניס</a:t>
            </a:r>
            <a:r>
              <a:rPr lang="he-IL" sz="2000" b="1" dirty="0"/>
              <a:t>, גבעת הפרחים בשכונת </a:t>
            </a:r>
            <a:r>
              <a:rPr lang="he-IL" sz="2000" b="1" dirty="0" smtClean="0"/>
              <a:t>נאות </a:t>
            </a:r>
            <a:r>
              <a:rPr lang="he-IL" sz="2000" b="1" dirty="0" err="1" smtClean="0"/>
              <a:t>אפקה</a:t>
            </a:r>
            <a:r>
              <a:rPr lang="he-IL" sz="2000" b="1" dirty="0" smtClean="0"/>
              <a:t> ב</a:t>
            </a:r>
            <a:r>
              <a:rPr lang="he-IL" sz="2000" b="1" dirty="0"/>
              <a:t>', בואכה תל א </a:t>
            </a:r>
            <a:r>
              <a:rPr lang="he-IL" sz="2000" b="1" dirty="0" smtClean="0"/>
              <a:t>נוריה </a:t>
            </a:r>
            <a:r>
              <a:rPr lang="he-IL" sz="2000" b="1" dirty="0"/>
              <a:t>- הגבעה עליה עומד </a:t>
            </a:r>
            <a:r>
              <a:rPr lang="he-IL" sz="2000" b="1" dirty="0" smtClean="0"/>
              <a:t>עירוני ד' בשיכון דן, </a:t>
            </a:r>
            <a:r>
              <a:rPr lang="he-IL" sz="2000" b="1" dirty="0" err="1"/>
              <a:t>ח'ירבת</a:t>
            </a:r>
            <a:r>
              <a:rPr lang="he-IL" sz="2000" b="1" dirty="0"/>
              <a:t> הדרה היא </a:t>
            </a:r>
            <a:r>
              <a:rPr lang="he-IL" sz="2000" b="1" dirty="0" smtClean="0"/>
              <a:t>רמת החייל, </a:t>
            </a:r>
            <a:r>
              <a:rPr lang="he-IL" sz="2000" b="1" dirty="0"/>
              <a:t>ועד תל אל </a:t>
            </a:r>
            <a:r>
              <a:rPr lang="he-IL" sz="2000" b="1" dirty="0" err="1"/>
              <a:t>מוחמאר</a:t>
            </a:r>
            <a:r>
              <a:rPr lang="he-IL" sz="2000" b="1" dirty="0"/>
              <a:t> </a:t>
            </a:r>
            <a:r>
              <a:rPr lang="he-IL" sz="2000" b="1" dirty="0" smtClean="0"/>
              <a:t>(תל קנה), </a:t>
            </a:r>
            <a:r>
              <a:rPr lang="he-IL" sz="2000" b="1" dirty="0"/>
              <a:t>במזרח. בתקופת הקרב הירקון היה במלוא ספיקתו, וסמוך לכיכר היל הגיע רוחבו לכדי 35–40 מטרים ועומק מימיו ל 3–4 מטרים. למרות זאת </a:t>
            </a:r>
            <a:r>
              <a:rPr lang="he-IL" sz="2000" b="1" dirty="0" smtClean="0"/>
              <a:t>נבחר האזור </a:t>
            </a:r>
            <a:r>
              <a:rPr lang="he-IL" sz="2000" b="1" dirty="0"/>
              <a:t>להיות נקודת הצליחה העיקרית, מתוך שלוש, עקב התצפית הטובה לכיוון צפון - רכס שייח' </a:t>
            </a:r>
            <a:r>
              <a:rPr lang="he-IL" sz="2000" b="1" dirty="0" err="1"/>
              <a:t>מוניס</a:t>
            </a:r>
            <a:r>
              <a:rPr lang="he-IL" sz="2000" b="1" dirty="0"/>
              <a:t>. ניסיון </a:t>
            </a:r>
            <a:r>
              <a:rPr lang="he-IL" sz="2000" b="1" dirty="0" smtClean="0"/>
              <a:t> הצליחה </a:t>
            </a:r>
            <a:r>
              <a:rPr lang="he-IL" sz="2000" b="1" dirty="0"/>
              <a:t>הראשון של הבריטים </a:t>
            </a:r>
            <a:r>
              <a:rPr lang="he-IL" sz="2000" b="1" dirty="0" smtClean="0"/>
              <a:t>ב 24 בנובמבר 1917 נכשל</a:t>
            </a:r>
            <a:r>
              <a:rPr lang="he-IL" sz="2000" b="1" dirty="0"/>
              <a:t>, והם נהדפו לאחר שספגו </a:t>
            </a:r>
            <a:r>
              <a:rPr lang="he-IL" sz="2000" b="1" dirty="0" err="1"/>
              <a:t>אבידות</a:t>
            </a:r>
            <a:r>
              <a:rPr lang="he-IL" sz="2000" b="1" dirty="0"/>
              <a:t> קשות. ניסיון הצליחה השני, שהוכתר בהצלחה, נערך בלילה שבין ה-20 ל-21 בדצמבר </a:t>
            </a:r>
            <a:r>
              <a:rPr lang="he-IL" sz="2000" b="1" dirty="0" smtClean="0"/>
              <a:t>1917. לאחר </a:t>
            </a:r>
            <a:r>
              <a:rPr lang="he-IL" sz="2000" b="1" dirty="0"/>
              <a:t>המלחמה החליטו מפקדי הצבא להנציח את הצליחה ולמקם עמודי זיכרון בסמוך לכל אחת מנקודות הצליחה. עמוד אחד מוקם </a:t>
            </a:r>
            <a:r>
              <a:rPr lang="he-IL" sz="2000" b="1" dirty="0" smtClean="0"/>
              <a:t>בתל </a:t>
            </a:r>
            <a:r>
              <a:rPr lang="he-IL" sz="2000" b="1" dirty="0" err="1" smtClean="0"/>
              <a:t>כודדי</a:t>
            </a:r>
            <a:r>
              <a:rPr lang="he-IL" sz="2000" b="1" dirty="0" smtClean="0"/>
              <a:t>, בשפך הירקון, אחד </a:t>
            </a:r>
            <a:r>
              <a:rPr lang="he-IL" sz="2000" b="1" dirty="0"/>
              <a:t>בראש גבעת כיכר היל, והשלישי על גדות הנחל, בצומת הרחובות בן-גוריון ואבא </a:t>
            </a:r>
            <a:r>
              <a:rPr lang="he-IL" sz="2000" b="1" dirty="0" smtClean="0"/>
              <a:t> הילל ברמת גן.</a:t>
            </a:r>
            <a:endParaRPr lang="he-IL" sz="2000" b="1" dirty="0"/>
          </a:p>
          <a:p>
            <a:pPr algn="ctr"/>
            <a:r>
              <a:rPr lang="he-IL" sz="2000" b="1" dirty="0"/>
              <a:t>עמודי </a:t>
            </a:r>
            <a:r>
              <a:rPr lang="he-IL" sz="2000" b="1" dirty="0" err="1" smtClean="0"/>
              <a:t>השייש</a:t>
            </a:r>
            <a:r>
              <a:rPr lang="he-IL" sz="2000" b="1" dirty="0" smtClean="0"/>
              <a:t> </a:t>
            </a:r>
            <a:r>
              <a:rPr lang="he-IL" sz="2000" b="1" dirty="0"/>
              <a:t>נלקחו מעתיקות </a:t>
            </a:r>
            <a:r>
              <a:rPr lang="he-IL" sz="2000" b="1" dirty="0" smtClean="0"/>
              <a:t>קיסריה </a:t>
            </a:r>
            <a:r>
              <a:rPr lang="he-IL" sz="2000" b="1" dirty="0"/>
              <a:t>או </a:t>
            </a:r>
            <a:r>
              <a:rPr lang="he-IL" sz="2000" b="1" dirty="0" smtClean="0"/>
              <a:t>אשקלון, על </a:t>
            </a:r>
            <a:r>
              <a:rPr lang="he-IL" sz="2000" b="1" dirty="0"/>
              <a:t>העמודים נחקקה כתובת זיכרון </a:t>
            </a:r>
            <a:r>
              <a:rPr lang="he-IL" sz="2000" b="1" dirty="0" smtClean="0"/>
              <a:t>בעברית, </a:t>
            </a:r>
            <a:r>
              <a:rPr lang="he-IL" sz="2000" b="1" dirty="0"/>
              <a:t>בניסוחו של </a:t>
            </a:r>
            <a:r>
              <a:rPr lang="he-IL" sz="2000" b="1" dirty="0" smtClean="0"/>
              <a:t>זאב ז'בוטינסקי, ובהשתדלותו </a:t>
            </a:r>
            <a:r>
              <a:rPr lang="he-IL" sz="2000" b="1" dirty="0"/>
              <a:t>של </a:t>
            </a:r>
            <a:r>
              <a:rPr lang="he-IL" sz="2000" b="1" dirty="0" smtClean="0"/>
              <a:t>מאיר דיזינגוף אצל </a:t>
            </a:r>
            <a:r>
              <a:rPr lang="he-IL" sz="2000" b="1" dirty="0"/>
              <a:t>היל </a:t>
            </a:r>
            <a:endParaRPr lang="he-IL" sz="2000" b="1" dirty="0" smtClean="0"/>
          </a:p>
          <a:p>
            <a:pPr algn="ctr"/>
            <a:r>
              <a:rPr lang="he-IL" sz="2000" b="1" dirty="0" smtClean="0"/>
              <a:t>להוסיפה </a:t>
            </a:r>
            <a:r>
              <a:rPr lang="he-IL" sz="2000" b="1" dirty="0"/>
              <a:t>לכתובת </a:t>
            </a:r>
            <a:r>
              <a:rPr lang="he-IL" sz="2000" b="1" dirty="0" smtClean="0"/>
              <a:t>באנגלית.</a:t>
            </a:r>
            <a:endParaRPr lang="he-IL" sz="2000" b="1" dirty="0"/>
          </a:p>
          <a:p>
            <a:pPr algn="ctr"/>
            <a:r>
              <a:rPr lang="he-IL" sz="2000" b="1" dirty="0" smtClean="0">
                <a:solidFill>
                  <a:srgbClr val="FFFF00"/>
                </a:solidFill>
              </a:rPr>
              <a:t>כיכר וגן היל נמצאים בקצה המערבי של רחוב יהושע בן נון בצפון תל אביב.</a:t>
            </a:r>
            <a:endParaRPr lang="he-IL" sz="2000" b="1" dirty="0">
              <a:solidFill>
                <a:srgbClr val="FFFF00"/>
              </a:solidFill>
            </a:endParaRPr>
          </a:p>
        </p:txBody>
      </p:sp>
    </p:spTree>
    <p:extLst>
      <p:ext uri="{BB962C8B-B14F-4D97-AF65-F5344CB8AC3E}">
        <p14:creationId xmlns:p14="http://schemas.microsoft.com/office/powerpoint/2010/main" val="6079546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7" presetClass="exit" presetSubtype="10" fill="hold" nodeType="clickEffect">
                                  <p:stCondLst>
                                    <p:cond delay="0"/>
                                  </p:stCondLst>
                                  <p:childTnLst>
                                    <p:anim calcmode="lin" valueType="num">
                                      <p:cBhvr>
                                        <p:cTn id="13" dur="1000"/>
                                        <p:tgtEl>
                                          <p:spTgt spid="3"/>
                                        </p:tgtEl>
                                        <p:attrNameLst>
                                          <p:attrName>ppt_w</p:attrName>
                                        </p:attrNameLst>
                                      </p:cBhvr>
                                      <p:tavLst>
                                        <p:tav tm="0">
                                          <p:val>
                                            <p:strVal val="ppt_w"/>
                                          </p:val>
                                        </p:tav>
                                        <p:tav tm="100000">
                                          <p:val>
                                            <p:fltVal val="0"/>
                                          </p:val>
                                        </p:tav>
                                      </p:tavLst>
                                    </p:anim>
                                    <p:anim calcmode="lin" valueType="num">
                                      <p:cBhvr>
                                        <p:cTn id="14" dur="1000"/>
                                        <p:tgtEl>
                                          <p:spTgt spid="3"/>
                                        </p:tgtEl>
                                        <p:attrNameLst>
                                          <p:attrName>ppt_h</p:attrName>
                                        </p:attrNameLst>
                                      </p:cBhvr>
                                      <p:tavLst>
                                        <p:tav tm="0">
                                          <p:val>
                                            <p:strVal val="ppt_h"/>
                                          </p:val>
                                        </p:tav>
                                        <p:tav tm="100000">
                                          <p:val>
                                            <p:strVal val="ppt_h"/>
                                          </p:val>
                                        </p:tav>
                                      </p:tavLst>
                                    </p:anim>
                                    <p:set>
                                      <p:cBhvr>
                                        <p:cTn id="15" dur="1" fill="hold">
                                          <p:stCondLst>
                                            <p:cond delay="999"/>
                                          </p:stCondLst>
                                        </p:cTn>
                                        <p:tgtEl>
                                          <p:spTgt spid="3"/>
                                        </p:tgtEl>
                                        <p:attrNameLst>
                                          <p:attrName>style.visibility</p:attrName>
                                        </p:attrNameLst>
                                      </p:cBhvr>
                                      <p:to>
                                        <p:strVal val="hidden"/>
                                      </p:to>
                                    </p:set>
                                  </p:childTnLst>
                                </p:cTn>
                              </p:par>
                              <p:par>
                                <p:cTn id="16" presetID="1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p:tgtEl>
                                          <p:spTgt spid="4"/>
                                        </p:tgtEl>
                                        <p:attrNameLst>
                                          <p:attrName>ppt_x</p:attrName>
                                        </p:attrNameLst>
                                      </p:cBhvr>
                                      <p:tavLst>
                                        <p:tav tm="0">
                                          <p:val>
                                            <p:strVal val="#ppt_x-#ppt_w*1.125000"/>
                                          </p:val>
                                        </p:tav>
                                        <p:tav tm="100000">
                                          <p:val>
                                            <p:strVal val="#ppt_x"/>
                                          </p:val>
                                        </p:tav>
                                      </p:tavLst>
                                    </p:anim>
                                    <p:animEffect transition="in" filter="wipe(right)">
                                      <p:cBhvr>
                                        <p:cTn id="19" dur="1000"/>
                                        <p:tgtEl>
                                          <p:spTgt spid="4"/>
                                        </p:tgtEl>
                                      </p:cBhvr>
                                    </p:animEffect>
                                  </p:childTnLst>
                                </p:cTn>
                              </p:par>
                              <p:par>
                                <p:cTn id="20" presetID="12" presetClass="entr" presetSubtype="2"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000"/>
                                        <p:tgtEl>
                                          <p:spTgt spid="5"/>
                                        </p:tgtEl>
                                        <p:attrNameLst>
                                          <p:attrName>ppt_x</p:attrName>
                                        </p:attrNameLst>
                                      </p:cBhvr>
                                      <p:tavLst>
                                        <p:tav tm="0">
                                          <p:val>
                                            <p:strVal val="#ppt_x+#ppt_w*1.125000"/>
                                          </p:val>
                                        </p:tav>
                                        <p:tav tm="100000">
                                          <p:val>
                                            <p:strVal val="#ppt_x"/>
                                          </p:val>
                                        </p:tav>
                                      </p:tavLst>
                                    </p:anim>
                                    <p:animEffect transition="in" filter="wipe(left)">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624" y="14024"/>
            <a:ext cx="4542312" cy="6858000"/>
          </a:xfrm>
          <a:prstGeom prst="rect">
            <a:avLst/>
          </a:prstGeom>
        </p:spPr>
      </p:pic>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9121" y="2120"/>
            <a:ext cx="4542086" cy="6858000"/>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16060"/>
            <a:ext cx="9144000" cy="6341940"/>
          </a:xfrm>
          <a:prstGeom prst="rect">
            <a:avLst/>
          </a:prstGeom>
        </p:spPr>
      </p:pic>
      <p:pic>
        <p:nvPicPr>
          <p:cNvPr id="3" name="תמונה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07886"/>
            <a:ext cx="9144000" cy="6164138"/>
          </a:xfrm>
          <a:prstGeom prst="rect">
            <a:avLst/>
          </a:prstGeom>
        </p:spPr>
      </p:pic>
      <p:sp>
        <p:nvSpPr>
          <p:cNvPr id="7" name="TextBox 6"/>
          <p:cNvSpPr txBox="1"/>
          <p:nvPr/>
        </p:nvSpPr>
        <p:spPr>
          <a:xfrm>
            <a:off x="0" y="-11904"/>
            <a:ext cx="9144000" cy="707886"/>
          </a:xfrm>
          <a:prstGeom prst="rect">
            <a:avLst/>
          </a:prstGeom>
          <a:solidFill>
            <a:schemeClr val="bg2">
              <a:lumMod val="50000"/>
            </a:schemeClr>
          </a:solidFill>
        </p:spPr>
        <p:txBody>
          <a:bodyPr wrap="square" rtlCol="1">
            <a:spAutoFit/>
          </a:bodyPr>
          <a:lstStyle/>
          <a:p>
            <a:pPr algn="ctr"/>
            <a:r>
              <a:rPr lang="he-IL" sz="2000" b="1" dirty="0" smtClean="0"/>
              <a:t>עמוד ההנצחה על רקע ארובת תחנת הכוח </a:t>
            </a:r>
            <a:r>
              <a:rPr lang="he-IL" sz="2000" b="1" dirty="0" err="1" smtClean="0"/>
              <a:t>רדינג</a:t>
            </a:r>
            <a:r>
              <a:rPr lang="he-IL" sz="2000" b="1" dirty="0" smtClean="0"/>
              <a:t>, והמגדלור, ובהמשך – העמוד על </a:t>
            </a:r>
          </a:p>
          <a:p>
            <a:pPr algn="ctr"/>
            <a:r>
              <a:rPr lang="he-IL" sz="2000" b="1" dirty="0" smtClean="0"/>
              <a:t>רקע שפך הירקון והים.</a:t>
            </a:r>
            <a:endParaRPr lang="he-IL" sz="2000" b="1" dirty="0"/>
          </a:p>
        </p:txBody>
      </p:sp>
      <p:sp>
        <p:nvSpPr>
          <p:cNvPr id="2" name="TextBox 1"/>
          <p:cNvSpPr txBox="1"/>
          <p:nvPr/>
        </p:nvSpPr>
        <p:spPr>
          <a:xfrm>
            <a:off x="0" y="-11904"/>
            <a:ext cx="9144000" cy="1015663"/>
          </a:xfrm>
          <a:prstGeom prst="rect">
            <a:avLst/>
          </a:prstGeom>
          <a:solidFill>
            <a:schemeClr val="bg2">
              <a:lumMod val="50000"/>
            </a:schemeClr>
          </a:solidFill>
        </p:spPr>
        <p:txBody>
          <a:bodyPr wrap="square" rtlCol="1">
            <a:spAutoFit/>
          </a:bodyPr>
          <a:lstStyle/>
          <a:p>
            <a:pPr algn="ctr"/>
            <a:r>
              <a:rPr lang="he-IL" sz="2000" b="1" dirty="0" smtClean="0"/>
              <a:t>העמוד השלישי של הנצחת צליחת הירקון ניצב בתל </a:t>
            </a:r>
            <a:r>
              <a:rPr lang="he-IL" sz="2000" b="1" dirty="0" err="1" smtClean="0"/>
              <a:t>כודאדי</a:t>
            </a:r>
            <a:r>
              <a:rPr lang="he-IL" sz="2000" b="1" dirty="0" smtClean="0"/>
              <a:t>, בשפך הירקון, סמוך לתחנת</a:t>
            </a:r>
          </a:p>
          <a:p>
            <a:pPr algn="ctr"/>
            <a:r>
              <a:rPr lang="he-IL" sz="2000" b="1" dirty="0" err="1" smtClean="0"/>
              <a:t>הכח</a:t>
            </a:r>
            <a:r>
              <a:rPr lang="he-IL" sz="2000" b="1" dirty="0" smtClean="0"/>
              <a:t> </a:t>
            </a:r>
            <a:r>
              <a:rPr lang="he-IL" sz="2000" b="1" dirty="0" err="1" smtClean="0"/>
              <a:t>רדינג</a:t>
            </a:r>
            <a:r>
              <a:rPr lang="he-IL" sz="2000" b="1" dirty="0" smtClean="0"/>
              <a:t>. </a:t>
            </a:r>
            <a:r>
              <a:rPr lang="he-IL" sz="2000" b="1" dirty="0"/>
              <a:t>תל </a:t>
            </a:r>
            <a:r>
              <a:rPr lang="he-IL" sz="2000" b="1" dirty="0" err="1"/>
              <a:t>כודאדי</a:t>
            </a:r>
            <a:r>
              <a:rPr lang="he-IL" sz="2000" dirty="0"/>
              <a:t> </a:t>
            </a:r>
            <a:r>
              <a:rPr lang="he-IL" sz="2000" b="1" dirty="0"/>
              <a:t>הוא תל השוכן על הגדה הצפונית של </a:t>
            </a:r>
            <a:r>
              <a:rPr lang="he-IL" sz="2000" b="1" dirty="0" smtClean="0"/>
              <a:t>נחל הירקון בתל אביב, </a:t>
            </a:r>
            <a:r>
              <a:rPr lang="he-IL" sz="2000" b="1" dirty="0"/>
              <a:t>בקרבת שפכו אל הים. </a:t>
            </a:r>
          </a:p>
        </p:txBody>
      </p:sp>
    </p:spTree>
    <p:extLst>
      <p:ext uri="{BB962C8B-B14F-4D97-AF65-F5344CB8AC3E}">
        <p14:creationId xmlns:p14="http://schemas.microsoft.com/office/powerpoint/2010/main" val="40246056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7" presetClass="exit" presetSubtype="2" fill="hold" nodeType="clickEffect">
                                  <p:stCondLst>
                                    <p:cond delay="0"/>
                                  </p:stCondLst>
                                  <p:childTnLst>
                                    <p:anim calcmode="lin" valueType="num">
                                      <p:cBhvr>
                                        <p:cTn id="13" dur="1000"/>
                                        <p:tgtEl>
                                          <p:spTgt spid="3"/>
                                        </p:tgtEl>
                                        <p:attrNameLst>
                                          <p:attrName>ppt_x</p:attrName>
                                        </p:attrNameLst>
                                      </p:cBhvr>
                                      <p:tavLst>
                                        <p:tav tm="0">
                                          <p:val>
                                            <p:strVal val="ppt_x"/>
                                          </p:val>
                                        </p:tav>
                                        <p:tav tm="100000">
                                          <p:val>
                                            <p:strVal val="ppt_x+ppt_w/2"/>
                                          </p:val>
                                        </p:tav>
                                      </p:tavLst>
                                    </p:anim>
                                    <p:anim calcmode="lin" valueType="num">
                                      <p:cBhvr>
                                        <p:cTn id="14" dur="1000"/>
                                        <p:tgtEl>
                                          <p:spTgt spid="3"/>
                                        </p:tgtEl>
                                        <p:attrNameLst>
                                          <p:attrName>ppt_y</p:attrName>
                                        </p:attrNameLst>
                                      </p:cBhvr>
                                      <p:tavLst>
                                        <p:tav tm="0">
                                          <p:val>
                                            <p:strVal val="ppt_y"/>
                                          </p:val>
                                        </p:tav>
                                        <p:tav tm="100000">
                                          <p:val>
                                            <p:strVal val="ppt_y"/>
                                          </p:val>
                                        </p:tav>
                                      </p:tavLst>
                                    </p:anim>
                                    <p:anim calcmode="lin" valueType="num">
                                      <p:cBhvr>
                                        <p:cTn id="15" dur="1000"/>
                                        <p:tgtEl>
                                          <p:spTgt spid="3"/>
                                        </p:tgtEl>
                                        <p:attrNameLst>
                                          <p:attrName>ppt_w</p:attrName>
                                        </p:attrNameLst>
                                      </p:cBhvr>
                                      <p:tavLst>
                                        <p:tav tm="0">
                                          <p:val>
                                            <p:strVal val="ppt_w"/>
                                          </p:val>
                                        </p:tav>
                                        <p:tav tm="100000">
                                          <p:val>
                                            <p:fltVal val="0"/>
                                          </p:val>
                                        </p:tav>
                                      </p:tavLst>
                                    </p:anim>
                                    <p:anim calcmode="lin" valueType="num">
                                      <p:cBhvr>
                                        <p:cTn id="16" dur="1000"/>
                                        <p:tgtEl>
                                          <p:spTgt spid="3"/>
                                        </p:tgtEl>
                                        <p:attrNameLst>
                                          <p:attrName>ppt_h</p:attrName>
                                        </p:attrNameLst>
                                      </p:cBhvr>
                                      <p:tavLst>
                                        <p:tav tm="0">
                                          <p:val>
                                            <p:strVal val="ppt_h"/>
                                          </p:val>
                                        </p:tav>
                                        <p:tav tm="100000">
                                          <p:val>
                                            <p:strVal val="ppt_h"/>
                                          </p:val>
                                        </p:tav>
                                      </p:tavLst>
                                    </p:anim>
                                    <p:set>
                                      <p:cBhvr>
                                        <p:cTn id="17" dur="1" fill="hold">
                                          <p:stCondLst>
                                            <p:cond delay="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7" presetClass="exit" presetSubtype="8" fill="hold" nodeType="clickEffect">
                                  <p:stCondLst>
                                    <p:cond delay="0"/>
                                  </p:stCondLst>
                                  <p:childTnLst>
                                    <p:anim calcmode="lin" valueType="num">
                                      <p:cBhvr>
                                        <p:cTn id="21" dur="1000"/>
                                        <p:tgtEl>
                                          <p:spTgt spid="5"/>
                                        </p:tgtEl>
                                        <p:attrNameLst>
                                          <p:attrName>ppt_x</p:attrName>
                                        </p:attrNameLst>
                                      </p:cBhvr>
                                      <p:tavLst>
                                        <p:tav tm="0">
                                          <p:val>
                                            <p:strVal val="ppt_x"/>
                                          </p:val>
                                        </p:tav>
                                        <p:tav tm="100000">
                                          <p:val>
                                            <p:strVal val="ppt_x-ppt_w/2"/>
                                          </p:val>
                                        </p:tav>
                                      </p:tavLst>
                                    </p:anim>
                                    <p:anim calcmode="lin" valueType="num">
                                      <p:cBhvr>
                                        <p:cTn id="22" dur="1000"/>
                                        <p:tgtEl>
                                          <p:spTgt spid="5"/>
                                        </p:tgtEl>
                                        <p:attrNameLst>
                                          <p:attrName>ppt_y</p:attrName>
                                        </p:attrNameLst>
                                      </p:cBhvr>
                                      <p:tavLst>
                                        <p:tav tm="0">
                                          <p:val>
                                            <p:strVal val="ppt_y"/>
                                          </p:val>
                                        </p:tav>
                                        <p:tav tm="100000">
                                          <p:val>
                                            <p:strVal val="ppt_y"/>
                                          </p:val>
                                        </p:tav>
                                      </p:tavLst>
                                    </p:anim>
                                    <p:anim calcmode="lin" valueType="num">
                                      <p:cBhvr>
                                        <p:cTn id="23" dur="1000"/>
                                        <p:tgtEl>
                                          <p:spTgt spid="5"/>
                                        </p:tgtEl>
                                        <p:attrNameLst>
                                          <p:attrName>ppt_w</p:attrName>
                                        </p:attrNameLst>
                                      </p:cBhvr>
                                      <p:tavLst>
                                        <p:tav tm="0">
                                          <p:val>
                                            <p:strVal val="ppt_w"/>
                                          </p:val>
                                        </p:tav>
                                        <p:tav tm="100000">
                                          <p:val>
                                            <p:fltVal val="0"/>
                                          </p:val>
                                        </p:tav>
                                      </p:tavLst>
                                    </p:anim>
                                    <p:anim calcmode="lin" valueType="num">
                                      <p:cBhvr>
                                        <p:cTn id="24" dur="1000"/>
                                        <p:tgtEl>
                                          <p:spTgt spid="5"/>
                                        </p:tgtEl>
                                        <p:attrNameLst>
                                          <p:attrName>ppt_h</p:attrName>
                                        </p:attrNameLst>
                                      </p:cBhvr>
                                      <p:tavLst>
                                        <p:tav tm="0">
                                          <p:val>
                                            <p:strVal val="ppt_h"/>
                                          </p:val>
                                        </p:tav>
                                        <p:tav tm="100000">
                                          <p:val>
                                            <p:strVal val="ppt_h"/>
                                          </p:val>
                                        </p:tav>
                                      </p:tavLst>
                                    </p:anim>
                                    <p:set>
                                      <p:cBhvr>
                                        <p:cTn id="25" dur="1" fill="hold">
                                          <p:stCondLst>
                                            <p:cond delay="999"/>
                                          </p:stCondLst>
                                        </p:cTn>
                                        <p:tgtEl>
                                          <p:spTgt spid="5"/>
                                        </p:tgtEl>
                                        <p:attrNameLst>
                                          <p:attrName>style.visibility</p:attrName>
                                        </p:attrNameLst>
                                      </p:cBhvr>
                                      <p:to>
                                        <p:strVal val="hidden"/>
                                      </p:to>
                                    </p:set>
                                  </p:childTnLst>
                                </p:cTn>
                              </p:par>
                              <p:par>
                                <p:cTn id="26" presetID="55" presetClass="exit" presetSubtype="0" fill="hold" grpId="0" nodeType="withEffect">
                                  <p:stCondLst>
                                    <p:cond delay="0"/>
                                  </p:stCondLst>
                                  <p:childTnLst>
                                    <p:anim calcmode="lin" valueType="num">
                                      <p:cBhvr>
                                        <p:cTn id="27" dur="1000"/>
                                        <p:tgtEl>
                                          <p:spTgt spid="7"/>
                                        </p:tgtEl>
                                        <p:attrNameLst>
                                          <p:attrName>ppt_w</p:attrName>
                                        </p:attrNameLst>
                                      </p:cBhvr>
                                      <p:tavLst>
                                        <p:tav tm="0">
                                          <p:val>
                                            <p:strVal val="ppt_w"/>
                                          </p:val>
                                        </p:tav>
                                        <p:tav tm="100000">
                                          <p:val>
                                            <p:strVal val="ppt_w*0.70"/>
                                          </p:val>
                                        </p:tav>
                                      </p:tavLst>
                                    </p:anim>
                                    <p:anim calcmode="lin" valueType="num">
                                      <p:cBhvr>
                                        <p:cTn id="28" dur="1000"/>
                                        <p:tgtEl>
                                          <p:spTgt spid="7"/>
                                        </p:tgtEl>
                                        <p:attrNameLst>
                                          <p:attrName>ppt_h</p:attrName>
                                        </p:attrNameLst>
                                      </p:cBhvr>
                                      <p:tavLst>
                                        <p:tav tm="0">
                                          <p:val>
                                            <p:strVal val="ppt_h"/>
                                          </p:val>
                                        </p:tav>
                                        <p:tav tm="100000">
                                          <p:val>
                                            <p:strVal val="ppt_h"/>
                                          </p:val>
                                        </p:tav>
                                      </p:tavLst>
                                    </p:anim>
                                    <p:animEffect transition="out" filter="fade">
                                      <p:cBhvr>
                                        <p:cTn id="29" dur="1000"/>
                                        <p:tgtEl>
                                          <p:spTgt spid="7"/>
                                        </p:tgtEl>
                                      </p:cBhvr>
                                    </p:animEffect>
                                    <p:set>
                                      <p:cBhvr>
                                        <p:cTn id="3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1453"/>
            <a:ext cx="9197340" cy="6297028"/>
          </a:xfrm>
          <a:prstGeom prst="rect">
            <a:avLst/>
          </a:prstGeom>
        </p:spPr>
      </p:pic>
      <p:sp>
        <p:nvSpPr>
          <p:cNvPr id="5" name="TextBox 4"/>
          <p:cNvSpPr txBox="1"/>
          <p:nvPr/>
        </p:nvSpPr>
        <p:spPr>
          <a:xfrm>
            <a:off x="828426" y="6206595"/>
            <a:ext cx="1230961" cy="371465"/>
          </a:xfrm>
          <a:prstGeom prst="rect">
            <a:avLst/>
          </a:prstGeom>
          <a:noFill/>
        </p:spPr>
        <p:txBody>
          <a:bodyPr wrap="square" rtlCol="1">
            <a:spAutoFit/>
          </a:bodyPr>
          <a:lstStyle/>
          <a:p>
            <a:pPr algn="ctr"/>
            <a:r>
              <a:rPr lang="he-IL" b="1" dirty="0" smtClean="0">
                <a:solidFill>
                  <a:schemeClr val="bg1"/>
                </a:solidFill>
              </a:rPr>
              <a:t>דרך נמיר</a:t>
            </a:r>
            <a:endParaRPr lang="he-IL" b="1" dirty="0">
              <a:solidFill>
                <a:schemeClr val="bg1"/>
              </a:solidFill>
            </a:endParaRPr>
          </a:p>
        </p:txBody>
      </p:sp>
      <p:sp>
        <p:nvSpPr>
          <p:cNvPr id="6" name="TextBox 5"/>
          <p:cNvSpPr txBox="1"/>
          <p:nvPr/>
        </p:nvSpPr>
        <p:spPr>
          <a:xfrm rot="19454313">
            <a:off x="4564954" y="2049781"/>
            <a:ext cx="1714500" cy="369332"/>
          </a:xfrm>
          <a:prstGeom prst="rect">
            <a:avLst/>
          </a:prstGeom>
          <a:noFill/>
        </p:spPr>
        <p:txBody>
          <a:bodyPr wrap="square" rtlCol="1">
            <a:spAutoFit/>
          </a:bodyPr>
          <a:lstStyle/>
          <a:p>
            <a:pPr algn="ctr"/>
            <a:r>
              <a:rPr lang="he-IL" b="1" dirty="0" smtClean="0">
                <a:solidFill>
                  <a:schemeClr val="bg1"/>
                </a:solidFill>
              </a:rPr>
              <a:t>שדרות רוקח</a:t>
            </a:r>
            <a:endParaRPr lang="he-IL" b="1" dirty="0">
              <a:solidFill>
                <a:schemeClr val="bg1"/>
              </a:solidFill>
            </a:endParaRPr>
          </a:p>
        </p:txBody>
      </p:sp>
      <p:sp>
        <p:nvSpPr>
          <p:cNvPr id="7" name="TextBox 6"/>
          <p:cNvSpPr txBox="1"/>
          <p:nvPr/>
        </p:nvSpPr>
        <p:spPr>
          <a:xfrm>
            <a:off x="1767840" y="5067300"/>
            <a:ext cx="1333500" cy="369332"/>
          </a:xfrm>
          <a:prstGeom prst="rect">
            <a:avLst/>
          </a:prstGeom>
          <a:noFill/>
        </p:spPr>
        <p:txBody>
          <a:bodyPr wrap="square" rtlCol="1">
            <a:spAutoFit/>
          </a:bodyPr>
          <a:lstStyle/>
          <a:p>
            <a:r>
              <a:rPr lang="he-IL" b="1" dirty="0" smtClean="0">
                <a:solidFill>
                  <a:schemeClr val="bg1"/>
                </a:solidFill>
              </a:rPr>
              <a:t>נתיבי איילון</a:t>
            </a:r>
            <a:endParaRPr lang="he-IL" b="1" dirty="0">
              <a:solidFill>
                <a:schemeClr val="bg1"/>
              </a:solidFill>
            </a:endParaRPr>
          </a:p>
        </p:txBody>
      </p:sp>
      <p:sp>
        <p:nvSpPr>
          <p:cNvPr id="8" name="TextBox 7"/>
          <p:cNvSpPr txBox="1"/>
          <p:nvPr/>
        </p:nvSpPr>
        <p:spPr>
          <a:xfrm>
            <a:off x="4526280" y="4168140"/>
            <a:ext cx="1485900" cy="307777"/>
          </a:xfrm>
          <a:prstGeom prst="rect">
            <a:avLst/>
          </a:prstGeom>
          <a:noFill/>
        </p:spPr>
        <p:txBody>
          <a:bodyPr wrap="square" rtlCol="1">
            <a:spAutoFit/>
          </a:bodyPr>
          <a:lstStyle/>
          <a:p>
            <a:r>
              <a:rPr lang="he-IL" sz="1400" b="1" dirty="0" smtClean="0"/>
              <a:t>האגם המלאכותי</a:t>
            </a:r>
            <a:endParaRPr lang="he-IL" sz="1400" b="1" dirty="0"/>
          </a:p>
        </p:txBody>
      </p:sp>
      <p:sp>
        <p:nvSpPr>
          <p:cNvPr id="9" name="TextBox 8"/>
          <p:cNvSpPr txBox="1"/>
          <p:nvPr/>
        </p:nvSpPr>
        <p:spPr>
          <a:xfrm>
            <a:off x="3894761" y="4971812"/>
            <a:ext cx="1447800" cy="369332"/>
          </a:xfrm>
          <a:prstGeom prst="rect">
            <a:avLst/>
          </a:prstGeom>
          <a:noFill/>
        </p:spPr>
        <p:txBody>
          <a:bodyPr wrap="square" rtlCol="1">
            <a:spAutoFit/>
          </a:bodyPr>
          <a:lstStyle/>
          <a:p>
            <a:r>
              <a:rPr lang="he-IL" b="1" dirty="0" smtClean="0">
                <a:solidFill>
                  <a:schemeClr val="bg1"/>
                </a:solidFill>
              </a:rPr>
              <a:t>שבע טחנות</a:t>
            </a:r>
            <a:endParaRPr lang="he-IL" b="1" dirty="0">
              <a:solidFill>
                <a:schemeClr val="bg1"/>
              </a:solidFill>
            </a:endParaRPr>
          </a:p>
        </p:txBody>
      </p:sp>
      <p:sp>
        <p:nvSpPr>
          <p:cNvPr id="10" name="TextBox 9"/>
          <p:cNvSpPr txBox="1"/>
          <p:nvPr/>
        </p:nvSpPr>
        <p:spPr>
          <a:xfrm>
            <a:off x="521970" y="3279540"/>
            <a:ext cx="2491740" cy="646331"/>
          </a:xfrm>
          <a:prstGeom prst="rect">
            <a:avLst/>
          </a:prstGeom>
          <a:noFill/>
        </p:spPr>
        <p:txBody>
          <a:bodyPr wrap="square" rtlCol="1">
            <a:spAutoFit/>
          </a:bodyPr>
          <a:lstStyle/>
          <a:p>
            <a:r>
              <a:rPr lang="he-IL" b="1" dirty="0" smtClean="0">
                <a:solidFill>
                  <a:schemeClr val="bg1"/>
                </a:solidFill>
              </a:rPr>
              <a:t>נחל איילון מצטרף </a:t>
            </a:r>
          </a:p>
          <a:p>
            <a:r>
              <a:rPr lang="he-IL" b="1" dirty="0" smtClean="0">
                <a:solidFill>
                  <a:schemeClr val="bg1"/>
                </a:solidFill>
              </a:rPr>
              <a:t>לירקון ב"ראש ציפור"</a:t>
            </a:r>
            <a:endParaRPr lang="he-IL" b="1" dirty="0">
              <a:solidFill>
                <a:schemeClr val="bg1"/>
              </a:solidFill>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913" y="668305"/>
            <a:ext cx="7071302" cy="6220176"/>
          </a:xfrm>
          <a:prstGeom prst="rect">
            <a:avLst/>
          </a:prstGeom>
        </p:spPr>
      </p:pic>
      <p:sp>
        <p:nvSpPr>
          <p:cNvPr id="2" name="TextBox 1"/>
          <p:cNvSpPr txBox="1"/>
          <p:nvPr/>
        </p:nvSpPr>
        <p:spPr>
          <a:xfrm>
            <a:off x="0" y="0"/>
            <a:ext cx="9144000" cy="707886"/>
          </a:xfrm>
          <a:prstGeom prst="rect">
            <a:avLst/>
          </a:prstGeom>
          <a:solidFill>
            <a:schemeClr val="bg2">
              <a:lumMod val="50000"/>
            </a:schemeClr>
          </a:solidFill>
        </p:spPr>
        <p:txBody>
          <a:bodyPr wrap="square" rtlCol="1">
            <a:spAutoFit/>
          </a:bodyPr>
          <a:lstStyle/>
          <a:p>
            <a:pPr algn="ctr"/>
            <a:r>
              <a:rPr lang="he-IL" sz="2000" b="1" dirty="0" smtClean="0"/>
              <a:t>ומכאן אנו נותנים קפיצה לפארק הירקון, גני יהושע ואתר שבע טחנות המשוחזר,</a:t>
            </a:r>
            <a:r>
              <a:rPr lang="en-US" sz="2000" b="1" dirty="0" smtClean="0"/>
              <a:t/>
            </a:r>
            <a:br>
              <a:rPr lang="en-US" sz="2000" b="1" dirty="0" smtClean="0"/>
            </a:br>
            <a:r>
              <a:rPr lang="he-IL" sz="2000" b="1" dirty="0" smtClean="0"/>
              <a:t>ומתחתנו מפות האתר</a:t>
            </a:r>
            <a:endParaRPr lang="he-IL" sz="2000" b="1" dirty="0"/>
          </a:p>
        </p:txBody>
      </p:sp>
    </p:spTree>
    <p:extLst>
      <p:ext uri="{BB962C8B-B14F-4D97-AF65-F5344CB8AC3E}">
        <p14:creationId xmlns:p14="http://schemas.microsoft.com/office/powerpoint/2010/main" val="33466009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strVal val="ppt_h"/>
                                          </p:val>
                                        </p:tav>
                                      </p:tavLst>
                                    </p:anim>
                                    <p:set>
                                      <p:cBhvr>
                                        <p:cTn id="8" dur="1" fill="hold">
                                          <p:stCondLst>
                                            <p:cond delay="999"/>
                                          </p:stCondLst>
                                        </p:cTn>
                                        <p:tgtEl>
                                          <p:spTgt spid="3"/>
                                        </p:tgtEl>
                                        <p:attrNameLst>
                                          <p:attrName>style.visibility</p:attrName>
                                        </p:attrNameLst>
                                      </p:cBhvr>
                                      <p:to>
                                        <p:strVal val="hidden"/>
                                      </p:to>
                                    </p:set>
                                  </p:childTnLst>
                                </p:cTn>
                              </p:par>
                              <p:par>
                                <p:cTn id="9" presetID="55"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8" y="903891"/>
            <a:ext cx="9206412" cy="5954110"/>
          </a:xfrm>
          <a:prstGeom prst="rect">
            <a:avLst/>
          </a:prstGeom>
        </p:spPr>
      </p:pic>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8" y="907210"/>
            <a:ext cx="9206413" cy="6027683"/>
          </a:xfrm>
          <a:prstGeom prst="rect">
            <a:avLst/>
          </a:prstGeom>
        </p:spPr>
      </p:pic>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09" y="18769"/>
            <a:ext cx="9212597" cy="6916124"/>
          </a:xfrm>
          <a:prstGeom prst="rect">
            <a:avLst/>
          </a:prstGeom>
        </p:spPr>
      </p:pic>
      <p:sp>
        <p:nvSpPr>
          <p:cNvPr id="6" name="TextBox 5"/>
          <p:cNvSpPr txBox="1"/>
          <p:nvPr/>
        </p:nvSpPr>
        <p:spPr>
          <a:xfrm>
            <a:off x="-37393" y="0"/>
            <a:ext cx="9181393" cy="400110"/>
          </a:xfrm>
          <a:prstGeom prst="rect">
            <a:avLst/>
          </a:prstGeom>
          <a:solidFill>
            <a:schemeClr val="bg2">
              <a:lumMod val="50000"/>
            </a:schemeClr>
          </a:solidFill>
        </p:spPr>
        <p:txBody>
          <a:bodyPr wrap="square" rtlCol="1">
            <a:spAutoFit/>
          </a:bodyPr>
          <a:lstStyle/>
          <a:p>
            <a:pPr algn="ctr"/>
            <a:r>
              <a:rPr lang="he-IL" sz="2000" b="1" dirty="0" smtClean="0"/>
              <a:t>אנחנו מתחילים עם כמה מבטים על האגם המלאכותי הממוקם בלב מדשאות הפארק,</a:t>
            </a:r>
            <a:endParaRPr lang="he-IL" sz="2000" b="1" dirty="0"/>
          </a:p>
        </p:txBody>
      </p:sp>
      <p:sp>
        <p:nvSpPr>
          <p:cNvPr id="2" name="TextBox 1"/>
          <p:cNvSpPr txBox="1"/>
          <p:nvPr/>
        </p:nvSpPr>
        <p:spPr>
          <a:xfrm>
            <a:off x="-37393" y="0"/>
            <a:ext cx="9237619" cy="3170099"/>
          </a:xfrm>
          <a:prstGeom prst="rect">
            <a:avLst/>
          </a:prstGeom>
          <a:solidFill>
            <a:schemeClr val="bg2">
              <a:lumMod val="50000"/>
            </a:schemeClr>
          </a:solidFill>
        </p:spPr>
        <p:txBody>
          <a:bodyPr wrap="square" rtlCol="1">
            <a:spAutoFit/>
          </a:bodyPr>
          <a:lstStyle/>
          <a:p>
            <a:pPr algn="ctr"/>
            <a:r>
              <a:rPr lang="he-IL" sz="2000" b="1" dirty="0" smtClean="0">
                <a:solidFill>
                  <a:srgbClr val="FFFF00"/>
                </a:solidFill>
              </a:rPr>
              <a:t>פארק הירקון, ובשמו הרשמי "גני יהושע", הוא פארק  רחב ידיים המשתרע לאורך נחל הירקון בצפון תל אביב. שטח הפארק כ-3,500 דונם, משכונת הדר יוסף ועד שפך הירקון </a:t>
            </a:r>
          </a:p>
          <a:p>
            <a:pPr algn="ctr"/>
            <a:r>
              <a:rPr lang="he-IL" sz="2000" b="1" dirty="0" smtClean="0">
                <a:solidFill>
                  <a:srgbClr val="FFFF00"/>
                </a:solidFill>
              </a:rPr>
              <a:t>לים התיכון. </a:t>
            </a:r>
            <a:r>
              <a:rPr lang="he-IL" sz="2000" b="1" dirty="0">
                <a:solidFill>
                  <a:srgbClr val="FFFF00"/>
                </a:solidFill>
              </a:rPr>
              <a:t>הפארק קרוי על שמו </a:t>
            </a:r>
            <a:r>
              <a:rPr lang="he-IL" sz="2000" b="1" dirty="0" smtClean="0">
                <a:solidFill>
                  <a:srgbClr val="FFFF00"/>
                </a:solidFill>
              </a:rPr>
              <a:t>של יהושע </a:t>
            </a:r>
            <a:r>
              <a:rPr lang="he-IL" sz="2000" b="1" dirty="0" err="1" smtClean="0">
                <a:solidFill>
                  <a:srgbClr val="FFFF00"/>
                </a:solidFill>
              </a:rPr>
              <a:t>רבינוביץ</a:t>
            </a:r>
            <a:r>
              <a:rPr lang="he-IL" sz="2000" b="1" dirty="0" smtClean="0">
                <a:solidFill>
                  <a:srgbClr val="FFFF00"/>
                </a:solidFill>
              </a:rPr>
              <a:t>, ראש עיריית ת"א – יפו בשנים 1969 – 1974. בתחזוקת </a:t>
            </a:r>
            <a:r>
              <a:rPr lang="he-IL" sz="2000" b="1" dirty="0">
                <a:solidFill>
                  <a:srgbClr val="FFFF00"/>
                </a:solidFill>
              </a:rPr>
              <a:t>הפארק ובפיתוחו עוסקת "חברת גני יהושע - פארק הירקון</a:t>
            </a:r>
            <a:r>
              <a:rPr lang="he-IL" sz="2000" b="1" dirty="0" smtClean="0">
                <a:solidFill>
                  <a:srgbClr val="FFFF00"/>
                </a:solidFill>
              </a:rPr>
              <a:t>".</a:t>
            </a:r>
            <a:endParaRPr lang="he-IL" sz="2000" b="1" dirty="0">
              <a:solidFill>
                <a:srgbClr val="FFFF00"/>
              </a:solidFill>
            </a:endParaRPr>
          </a:p>
          <a:p>
            <a:pPr algn="ctr"/>
            <a:r>
              <a:rPr lang="he-IL" sz="2000" b="1" dirty="0" smtClean="0"/>
              <a:t>הפארק כולל מגרשי ספורט מכל המינים בחלקו המערבי, ובמזרחו – אגם מלאכותי, </a:t>
            </a:r>
          </a:p>
          <a:p>
            <a:pPr algn="ctr"/>
            <a:r>
              <a:rPr lang="he-IL" sz="2000" b="1" dirty="0" smtClean="0"/>
              <a:t>כמה וכמה גנים ייחודיים שהבולטים שבהם הינם – "גן הסלעים", "גן הקקטוסים",  "הגן הגזום" ו"הגן הטרופי", בעבר היה כאן גם גן ציפורים נהדר, אך הוא נסגר משום מה.  מעבר לגנים הנ"ל כולל הפארק את טחנת הקמח "שבע טחנות", ששוחזרה להפליא, ובין שני חלקי הפארק, בצמוד לגשר רחוב אבן גבירול משתרע "גן הבנים" – גן הזיכרון המנציח את כל נופלי העיר תל אביב במערכות ישראל וביניהן.</a:t>
            </a:r>
            <a:endParaRPr lang="he-IL" sz="2000" b="1" dirty="0"/>
          </a:p>
        </p:txBody>
      </p:sp>
    </p:spTree>
    <p:extLst>
      <p:ext uri="{BB962C8B-B14F-4D97-AF65-F5344CB8AC3E}">
        <p14:creationId xmlns:p14="http://schemas.microsoft.com/office/powerpoint/2010/main" val="110218064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nodeType="clickEffect">
                                  <p:stCondLst>
                                    <p:cond delay="0"/>
                                  </p:stCondLst>
                                  <p:childTnLst>
                                    <p:animEffect transition="out" filter="wedg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0" presetClass="exit" presetSubtype="0" fill="hold" nodeType="clickEffect">
                                  <p:stCondLst>
                                    <p:cond delay="0"/>
                                  </p:stCondLst>
                                  <p:childTnLst>
                                    <p:animEffect transition="out" filter="wedge">
                                      <p:cBhvr>
                                        <p:cTn id="16" dur="1000"/>
                                        <p:tgtEl>
                                          <p:spTgt spid="4"/>
                                        </p:tgtEl>
                                      </p:cBhvr>
                                    </p:animEffect>
                                    <p:set>
                                      <p:cBhvr>
                                        <p:cTn id="17" dur="1" fill="hold">
                                          <p:stCondLst>
                                            <p:cond delay="999"/>
                                          </p:stCondLst>
                                        </p:cTn>
                                        <p:tgtEl>
                                          <p:spTgt spid="4"/>
                                        </p:tgtEl>
                                        <p:attrNameLst>
                                          <p:attrName>style.visibility</p:attrName>
                                        </p:attrNameLst>
                                      </p:cBhvr>
                                      <p:to>
                                        <p:strVal val="hidden"/>
                                      </p:to>
                                    </p:set>
                                  </p:childTnLst>
                                </p:cTn>
                              </p:par>
                              <p:par>
                                <p:cTn id="18" presetID="55" presetClass="exit" presetSubtype="0" fill="hold" grpId="0" nodeType="withEffect">
                                  <p:stCondLst>
                                    <p:cond delay="0"/>
                                  </p:stCondLst>
                                  <p:childTnLst>
                                    <p:anim calcmode="lin" valueType="num">
                                      <p:cBhvr>
                                        <p:cTn id="19" dur="1000"/>
                                        <p:tgtEl>
                                          <p:spTgt spid="6"/>
                                        </p:tgtEl>
                                        <p:attrNameLst>
                                          <p:attrName>ppt_w</p:attrName>
                                        </p:attrNameLst>
                                      </p:cBhvr>
                                      <p:tavLst>
                                        <p:tav tm="0">
                                          <p:val>
                                            <p:strVal val="ppt_w"/>
                                          </p:val>
                                        </p:tav>
                                        <p:tav tm="100000">
                                          <p:val>
                                            <p:strVal val="ppt_w*0.70"/>
                                          </p:val>
                                        </p:tav>
                                      </p:tavLst>
                                    </p:anim>
                                    <p:anim calcmode="lin" valueType="num">
                                      <p:cBhvr>
                                        <p:cTn id="20" dur="1000"/>
                                        <p:tgtEl>
                                          <p:spTgt spid="6"/>
                                        </p:tgtEl>
                                        <p:attrNameLst>
                                          <p:attrName>ppt_h</p:attrName>
                                        </p:attrNameLst>
                                      </p:cBhvr>
                                      <p:tavLst>
                                        <p:tav tm="0">
                                          <p:val>
                                            <p:strVal val="ppt_h"/>
                                          </p:val>
                                        </p:tav>
                                        <p:tav tm="100000">
                                          <p:val>
                                            <p:strVal val="ppt_h"/>
                                          </p:val>
                                        </p:tav>
                                      </p:tavLst>
                                    </p:anim>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 y="22641"/>
            <a:ext cx="9144000" cy="6858000"/>
          </a:xfrm>
          <a:prstGeom prst="rect">
            <a:avLst/>
          </a:prstGeom>
        </p:spPr>
      </p:pic>
      <p:pic>
        <p:nvPicPr>
          <p:cNvPr id="10" name="תמונה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499" y="-12646"/>
            <a:ext cx="3609701" cy="1227652"/>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9" y="641684"/>
            <a:ext cx="9159056" cy="6253577"/>
          </a:xfrm>
          <a:prstGeom prst="rect">
            <a:avLst/>
          </a:prstGeom>
        </p:spPr>
      </p:pic>
      <p:pic>
        <p:nvPicPr>
          <p:cNvPr id="6" name="תמונה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0" y="21317"/>
            <a:ext cx="3688080" cy="1130808"/>
          </a:xfrm>
          <a:prstGeom prst="rect">
            <a:avLst/>
          </a:prstGeom>
        </p:spPr>
      </p:pic>
      <p:pic>
        <p:nvPicPr>
          <p:cNvPr id="3" name="תמונה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4" y="581136"/>
            <a:ext cx="9138733" cy="6276864"/>
          </a:xfrm>
          <a:prstGeom prst="rect">
            <a:avLst/>
          </a:prstGeom>
        </p:spPr>
      </p:pic>
      <p:pic>
        <p:nvPicPr>
          <p:cNvPr id="4" name="תמונה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94" y="4287034"/>
            <a:ext cx="4822374" cy="2585586"/>
          </a:xfrm>
          <a:prstGeom prst="rect">
            <a:avLst/>
          </a:prstGeom>
        </p:spPr>
      </p:pic>
      <p:sp>
        <p:nvSpPr>
          <p:cNvPr id="9" name="TextBox 8"/>
          <p:cNvSpPr txBox="1"/>
          <p:nvPr/>
        </p:nvSpPr>
        <p:spPr>
          <a:xfrm>
            <a:off x="9794" y="8021"/>
            <a:ext cx="9183192" cy="707886"/>
          </a:xfrm>
          <a:prstGeom prst="rect">
            <a:avLst/>
          </a:prstGeom>
          <a:solidFill>
            <a:schemeClr val="bg2">
              <a:lumMod val="50000"/>
            </a:schemeClr>
          </a:solidFill>
        </p:spPr>
        <p:txBody>
          <a:bodyPr wrap="square" rtlCol="1">
            <a:spAutoFit/>
          </a:bodyPr>
          <a:lstStyle/>
          <a:p>
            <a:pPr algn="ctr"/>
            <a:r>
              <a:rPr lang="he-IL" sz="2000" b="1" dirty="0" smtClean="0"/>
              <a:t>ליד כל קבוצת סלעים יש שלט שמספר כיצד ולמה נוצרו, ולעיתים גם מניין הובאו לכאן,</a:t>
            </a:r>
          </a:p>
          <a:p>
            <a:pPr algn="ctr"/>
            <a:r>
              <a:rPr lang="he-IL" sz="2000" b="1" dirty="0" smtClean="0"/>
              <a:t>בדומה לשלט שמוצג כאן למטה.</a:t>
            </a:r>
            <a:endParaRPr lang="he-IL" sz="2000" b="1" dirty="0"/>
          </a:p>
        </p:txBody>
      </p:sp>
      <p:sp>
        <p:nvSpPr>
          <p:cNvPr id="2" name="TextBox 1"/>
          <p:cNvSpPr txBox="1"/>
          <p:nvPr/>
        </p:nvSpPr>
        <p:spPr>
          <a:xfrm>
            <a:off x="-29394" y="-17310"/>
            <a:ext cx="9192989" cy="1631216"/>
          </a:xfrm>
          <a:prstGeom prst="rect">
            <a:avLst/>
          </a:prstGeom>
          <a:solidFill>
            <a:schemeClr val="bg2">
              <a:lumMod val="50000"/>
            </a:schemeClr>
          </a:solidFill>
        </p:spPr>
        <p:txBody>
          <a:bodyPr wrap="square" rtlCol="1">
            <a:spAutoFit/>
          </a:bodyPr>
          <a:lstStyle/>
          <a:p>
            <a:pPr algn="ctr"/>
            <a:r>
              <a:rPr lang="he-IL" sz="2000" b="1" dirty="0" smtClean="0"/>
              <a:t>ועתה נצא לסקור את גניו הייחודיים של הפארק, וכפי שתוכלו להיווכח – כל גן מכיל</a:t>
            </a:r>
          </a:p>
          <a:p>
            <a:pPr algn="ctr"/>
            <a:r>
              <a:rPr lang="he-IL" sz="2000" b="1" dirty="0" smtClean="0"/>
              <a:t>די חומר כדי לאכלס מצגת משל עצמו, אך אנחנו נאלץ לנהוג ב"רשעות", ולהסתפק </a:t>
            </a:r>
          </a:p>
          <a:p>
            <a:pPr algn="ctr"/>
            <a:r>
              <a:rPr lang="he-IL" sz="2000" b="1" dirty="0" smtClean="0"/>
              <a:t>ב"הצצות" בלבד, מחוסר מקום.</a:t>
            </a:r>
          </a:p>
          <a:p>
            <a:pPr algn="ctr"/>
            <a:r>
              <a:rPr lang="he-IL" sz="2000" b="1" dirty="0" smtClean="0">
                <a:solidFill>
                  <a:srgbClr val="FFFF00"/>
                </a:solidFill>
              </a:rPr>
              <a:t>מתחילים עם "גן הסלעים": זהו גן המכיל דוגמאות מסלע מכל קצווי הארץ, ממרומי החרמון ועד אילת, כולל אזור ים המלח, המכתשים וכד'</a:t>
            </a:r>
            <a:endParaRPr lang="he-IL" sz="2000" b="1" dirty="0">
              <a:solidFill>
                <a:srgbClr val="FFFF00"/>
              </a:solidFill>
            </a:endParaRPr>
          </a:p>
        </p:txBody>
      </p:sp>
    </p:spTree>
    <p:extLst>
      <p:ext uri="{BB962C8B-B14F-4D97-AF65-F5344CB8AC3E}">
        <p14:creationId xmlns:p14="http://schemas.microsoft.com/office/powerpoint/2010/main" val="3209826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1000"/>
                                        <p:tgtEl>
                                          <p:spTgt spid="4"/>
                                        </p:tgtEl>
                                        <p:attrNameLst>
                                          <p:attrName>ppt_w</p:attrName>
                                        </p:attrNameLst>
                                      </p:cBhvr>
                                      <p:tavLst>
                                        <p:tav tm="0">
                                          <p:val>
                                            <p:strVal val="ppt_w"/>
                                          </p:val>
                                        </p:tav>
                                        <p:tav tm="100000">
                                          <p:val>
                                            <p:fltVal val="0"/>
                                          </p:val>
                                        </p:tav>
                                      </p:tavLst>
                                    </p:anim>
                                    <p:anim calcmode="lin" valueType="num">
                                      <p:cBhvr>
                                        <p:cTn id="14" dur="1000"/>
                                        <p:tgtEl>
                                          <p:spTgt spid="4"/>
                                        </p:tgtEl>
                                        <p:attrNameLst>
                                          <p:attrName>ppt_h</p:attrName>
                                        </p:attrNameLst>
                                      </p:cBhvr>
                                      <p:tavLst>
                                        <p:tav tm="0">
                                          <p:val>
                                            <p:strVal val="ppt_h"/>
                                          </p:val>
                                        </p:tav>
                                        <p:tav tm="100000">
                                          <p:val>
                                            <p:fltVal val="0"/>
                                          </p:val>
                                        </p:tav>
                                      </p:tavLst>
                                    </p:anim>
                                    <p:animEffect transition="out" filter="fade">
                                      <p:cBhvr>
                                        <p:cTn id="15" dur="1000"/>
                                        <p:tgtEl>
                                          <p:spTgt spid="4"/>
                                        </p:tgtEl>
                                      </p:cBhvr>
                                    </p:animEffect>
                                    <p:set>
                                      <p:cBhvr>
                                        <p:cTn id="16" dur="1" fill="hold">
                                          <p:stCondLst>
                                            <p:cond delay="9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xit" presetSubtype="37" fill="hold" nodeType="clickEffect">
                                  <p:stCondLst>
                                    <p:cond delay="0"/>
                                  </p:stCondLst>
                                  <p:childTnLst>
                                    <p:animEffect transition="out" filter="barn(outVertical)">
                                      <p:cBhvr>
                                        <p:cTn id="20" dur="1000"/>
                                        <p:tgtEl>
                                          <p:spTgt spid="3"/>
                                        </p:tgtEl>
                                      </p:cBhvr>
                                    </p:animEffect>
                                    <p:set>
                                      <p:cBhvr>
                                        <p:cTn id="21" dur="1" fill="hold">
                                          <p:stCondLst>
                                            <p:cond delay="999"/>
                                          </p:stCondLst>
                                        </p:cTn>
                                        <p:tgtEl>
                                          <p:spTgt spid="3"/>
                                        </p:tgtEl>
                                        <p:attrNameLst>
                                          <p:attrName>style.visibility</p:attrName>
                                        </p:attrNameLst>
                                      </p:cBhvr>
                                      <p:to>
                                        <p:strVal val="hidden"/>
                                      </p:to>
                                    </p:set>
                                  </p:childTnLst>
                                </p:cTn>
                              </p:par>
                              <p:par>
                                <p:cTn id="22" presetID="55" presetClass="exit" presetSubtype="0" fill="hold" grpId="0" nodeType="withEffect">
                                  <p:stCondLst>
                                    <p:cond delay="0"/>
                                  </p:stCondLst>
                                  <p:childTnLst>
                                    <p:anim calcmode="lin" valueType="num">
                                      <p:cBhvr>
                                        <p:cTn id="23" dur="1000"/>
                                        <p:tgtEl>
                                          <p:spTgt spid="9"/>
                                        </p:tgtEl>
                                        <p:attrNameLst>
                                          <p:attrName>ppt_w</p:attrName>
                                        </p:attrNameLst>
                                      </p:cBhvr>
                                      <p:tavLst>
                                        <p:tav tm="0">
                                          <p:val>
                                            <p:strVal val="ppt_w"/>
                                          </p:val>
                                        </p:tav>
                                        <p:tav tm="100000">
                                          <p:val>
                                            <p:strVal val="ppt_w*0.70"/>
                                          </p:val>
                                        </p:tav>
                                      </p:tavLst>
                                    </p:anim>
                                    <p:anim calcmode="lin" valueType="num">
                                      <p:cBhvr>
                                        <p:cTn id="24" dur="1000"/>
                                        <p:tgtEl>
                                          <p:spTgt spid="9"/>
                                        </p:tgtEl>
                                        <p:attrNameLst>
                                          <p:attrName>ppt_h</p:attrName>
                                        </p:attrNameLst>
                                      </p:cBhvr>
                                      <p:tavLst>
                                        <p:tav tm="0">
                                          <p:val>
                                            <p:strVal val="ppt_h"/>
                                          </p:val>
                                        </p:tav>
                                        <p:tav tm="100000">
                                          <p:val>
                                            <p:strVal val="ppt_h"/>
                                          </p:val>
                                        </p:tav>
                                      </p:tavLst>
                                    </p:anim>
                                    <p:animEffect transition="out" filter="fade">
                                      <p:cBhvr>
                                        <p:cTn id="25" dur="1000"/>
                                        <p:tgtEl>
                                          <p:spTgt spid="9"/>
                                        </p:tgtEl>
                                      </p:cBhvr>
                                    </p:animEffect>
                                    <p:set>
                                      <p:cBhvr>
                                        <p:cTn id="26" dur="1" fill="hold">
                                          <p:stCondLst>
                                            <p:cond delay="9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xit" presetSubtype="37" fill="hold" nodeType="clickEffect">
                                  <p:stCondLst>
                                    <p:cond delay="0"/>
                                  </p:stCondLst>
                                  <p:childTnLst>
                                    <p:animEffect transition="out" filter="barn(outVertical)">
                                      <p:cBhvr>
                                        <p:cTn id="30" dur="1000"/>
                                        <p:tgtEl>
                                          <p:spTgt spid="5"/>
                                        </p:tgtEl>
                                      </p:cBhvr>
                                    </p:animEffect>
                                    <p:set>
                                      <p:cBhvr>
                                        <p:cTn id="31" dur="1" fill="hold">
                                          <p:stCondLst>
                                            <p:cond delay="999"/>
                                          </p:stCondLst>
                                        </p:cTn>
                                        <p:tgtEl>
                                          <p:spTgt spid="5"/>
                                        </p:tgtEl>
                                        <p:attrNameLst>
                                          <p:attrName>style.visibility</p:attrName>
                                        </p:attrNameLst>
                                      </p:cBhvr>
                                      <p:to>
                                        <p:strVal val="hidden"/>
                                      </p:to>
                                    </p:set>
                                  </p:childTnLst>
                                </p:cTn>
                              </p:par>
                              <p:par>
                                <p:cTn id="32" presetID="55" presetClass="exit" presetSubtype="0" fill="hold" nodeType="withEffect">
                                  <p:stCondLst>
                                    <p:cond delay="0"/>
                                  </p:stCondLst>
                                  <p:childTnLst>
                                    <p:anim calcmode="lin" valueType="num">
                                      <p:cBhvr>
                                        <p:cTn id="33" dur="1000"/>
                                        <p:tgtEl>
                                          <p:spTgt spid="6"/>
                                        </p:tgtEl>
                                        <p:attrNameLst>
                                          <p:attrName>ppt_w</p:attrName>
                                        </p:attrNameLst>
                                      </p:cBhvr>
                                      <p:tavLst>
                                        <p:tav tm="0">
                                          <p:val>
                                            <p:strVal val="ppt_w"/>
                                          </p:val>
                                        </p:tav>
                                        <p:tav tm="100000">
                                          <p:val>
                                            <p:strVal val="ppt_w*0.70"/>
                                          </p:val>
                                        </p:tav>
                                      </p:tavLst>
                                    </p:anim>
                                    <p:anim calcmode="lin" valueType="num">
                                      <p:cBhvr>
                                        <p:cTn id="34" dur="1000"/>
                                        <p:tgtEl>
                                          <p:spTgt spid="6"/>
                                        </p:tgtEl>
                                        <p:attrNameLst>
                                          <p:attrName>ppt_h</p:attrName>
                                        </p:attrNameLst>
                                      </p:cBhvr>
                                      <p:tavLst>
                                        <p:tav tm="0">
                                          <p:val>
                                            <p:strVal val="ppt_h"/>
                                          </p:val>
                                        </p:tav>
                                        <p:tav tm="100000">
                                          <p:val>
                                            <p:strVal val="ppt_h"/>
                                          </p:val>
                                        </p:tav>
                                      </p:tavLst>
                                    </p:anim>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3610"/>
            <a:ext cx="9144000" cy="1569660"/>
          </a:xfrm>
          <a:prstGeom prst="rect">
            <a:avLst/>
          </a:prstGeom>
          <a:noFill/>
        </p:spPr>
        <p:txBody>
          <a:bodyPr wrap="square" rtlCol="1">
            <a:spAutoFit/>
          </a:bodyPr>
          <a:lstStyle/>
          <a:p>
            <a:pPr algn="ctr"/>
            <a:r>
              <a:rPr lang="he-IL" sz="3200" b="1" dirty="0" smtClean="0">
                <a:solidFill>
                  <a:srgbClr val="FFC000"/>
                </a:solidFill>
              </a:rPr>
              <a:t>עקב גודלה של המצגת אני נאלץ לחלקה לשניים.</a:t>
            </a:r>
          </a:p>
          <a:p>
            <a:pPr algn="ctr"/>
            <a:r>
              <a:rPr lang="he-IL" sz="3200" b="1" dirty="0" smtClean="0">
                <a:solidFill>
                  <a:srgbClr val="FFC000"/>
                </a:solidFill>
              </a:rPr>
              <a:t>כדי להעלות את חציה השני של המצגת</a:t>
            </a:r>
          </a:p>
          <a:p>
            <a:pPr algn="ctr"/>
            <a:r>
              <a:rPr lang="he-IL" sz="3200" b="1" dirty="0" smtClean="0">
                <a:solidFill>
                  <a:srgbClr val="FFC000"/>
                </a:solidFill>
              </a:rPr>
              <a:t>נא </a:t>
            </a:r>
            <a:r>
              <a:rPr lang="he-IL" sz="3200" b="1" dirty="0" smtClean="0">
                <a:solidFill>
                  <a:srgbClr val="FFC000"/>
                </a:solidFill>
              </a:rPr>
              <a:t>הקליקו על הקישור הבא:</a:t>
            </a:r>
            <a:endParaRPr lang="he-IL" sz="4800" b="1" dirty="0"/>
          </a:p>
        </p:txBody>
      </p:sp>
      <p:sp>
        <p:nvSpPr>
          <p:cNvPr id="3" name="TextBox 2"/>
          <p:cNvSpPr txBox="1"/>
          <p:nvPr/>
        </p:nvSpPr>
        <p:spPr>
          <a:xfrm>
            <a:off x="75501" y="3791823"/>
            <a:ext cx="9068499" cy="1323439"/>
          </a:xfrm>
          <a:prstGeom prst="rect">
            <a:avLst/>
          </a:prstGeom>
          <a:noFill/>
        </p:spPr>
        <p:txBody>
          <a:bodyPr wrap="square" rtlCol="1">
            <a:spAutoFit/>
          </a:bodyPr>
          <a:lstStyle/>
          <a:p>
            <a:pPr algn="ctr"/>
            <a:r>
              <a:rPr lang="he-IL" sz="4000" b="1" dirty="0" smtClean="0"/>
              <a:t>צילום ועריכת המצגת – יגאל מורג</a:t>
            </a:r>
            <a:endParaRPr lang="en-US" sz="4000" b="1" dirty="0"/>
          </a:p>
          <a:p>
            <a:pPr algn="ctr"/>
            <a:r>
              <a:rPr lang="en-US" sz="4000" b="1" dirty="0" smtClean="0">
                <a:hlinkClick r:id="rId2"/>
              </a:rPr>
              <a:t>morag-i@013.net</a:t>
            </a:r>
            <a:r>
              <a:rPr lang="he-IL" sz="4000" b="1" dirty="0" smtClean="0"/>
              <a:t> </a:t>
            </a:r>
          </a:p>
        </p:txBody>
      </p:sp>
      <p:sp>
        <p:nvSpPr>
          <p:cNvPr id="4" name="TextBox 3"/>
          <p:cNvSpPr txBox="1"/>
          <p:nvPr/>
        </p:nvSpPr>
        <p:spPr>
          <a:xfrm>
            <a:off x="75501" y="1935480"/>
            <a:ext cx="9068499" cy="400110"/>
          </a:xfrm>
          <a:prstGeom prst="rect">
            <a:avLst/>
          </a:prstGeom>
          <a:noFill/>
        </p:spPr>
        <p:txBody>
          <a:bodyPr wrap="square" rtlCol="1">
            <a:spAutoFit/>
          </a:bodyPr>
          <a:lstStyle/>
          <a:p>
            <a:pPr algn="ctr"/>
            <a:r>
              <a:rPr lang="en-US" sz="2000" b="1" dirty="0">
                <a:hlinkClick r:id="rId3"/>
              </a:rPr>
              <a:t>http://</a:t>
            </a:r>
            <a:r>
              <a:rPr lang="en-US" sz="2000" b="1" dirty="0" smtClean="0">
                <a:hlinkClick r:id="rId3"/>
              </a:rPr>
              <a:t>www.2go2.co.il/sysvault/docsfiles/cd636536452547708321.pptx</a:t>
            </a:r>
            <a:r>
              <a:rPr lang="en-US" sz="2000" b="1" dirty="0" smtClean="0"/>
              <a:t> </a:t>
            </a:r>
            <a:endParaRPr lang="he-IL" sz="2000" b="1" dirty="0"/>
          </a:p>
        </p:txBody>
      </p:sp>
    </p:spTree>
    <p:extLst>
      <p:ext uri="{BB962C8B-B14F-4D97-AF65-F5344CB8AC3E}">
        <p14:creationId xmlns:p14="http://schemas.microsoft.com/office/powerpoint/2010/main" val="815828201"/>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78213"/>
            <a:ext cx="9144000" cy="6079787"/>
          </a:xfrm>
          <a:prstGeom prst="rect">
            <a:avLst/>
          </a:prstGeom>
        </p:spPr>
      </p:pic>
      <p:pic>
        <p:nvPicPr>
          <p:cNvPr id="7" name="תמונה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22099"/>
            <a:ext cx="9144000" cy="6035901"/>
          </a:xfrm>
          <a:prstGeom prst="rect">
            <a:avLst/>
          </a:prstGeom>
        </p:spPr>
      </p:pic>
      <p:sp>
        <p:nvSpPr>
          <p:cNvPr id="5" name="Rectangle 2"/>
          <p:cNvSpPr>
            <a:spLocks noChangeArrowheads="1"/>
          </p:cNvSpPr>
          <p:nvPr/>
        </p:nvSpPr>
        <p:spPr bwMode="auto">
          <a:xfrm>
            <a:off x="0" y="1558678"/>
            <a:ext cx="25519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e-IL" altLang="he-IL" sz="2000" b="0" i="0" u="none" strike="noStrike" cap="none" normalizeH="0" baseline="0" dirty="0" smtClean="0">
                <a:ln>
                  <a:noFill/>
                </a:ln>
                <a:effectLst/>
                <a:latin typeface="Arial" panose="020B0604020202020204" pitchFamily="34" charset="0"/>
                <a:cs typeface="Arial" panose="020B0604020202020204" pitchFamily="34" charset="0"/>
              </a:rPr>
              <a:t>.</a:t>
            </a:r>
            <a:endParaRPr kumimoji="0" lang="he-IL" altLang="he-IL" sz="20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e-IL" altLang="he-IL" sz="2000" b="0" i="0" u="none" strike="noStrike" cap="none" normalizeH="0" baseline="0" dirty="0" smtClean="0">
                <a:ln>
                  <a:noFill/>
                </a:ln>
                <a:effectLst/>
                <a:latin typeface="Arial" panose="020B0604020202020204" pitchFamily="34" charset="0"/>
                <a:cs typeface="Arial" panose="020B0604020202020204" pitchFamily="34" charset="0"/>
              </a:rPr>
              <a:t> </a:t>
            </a:r>
            <a:endParaRPr kumimoji="0" lang="he-IL" altLang="he-IL" sz="2000" b="0" i="0" u="none" strike="noStrike" cap="none" normalizeH="0" baseline="0" dirty="0" smtClean="0">
              <a:ln>
                <a:noFill/>
              </a:ln>
              <a:effectLst/>
              <a:latin typeface="Arial" panose="020B0604020202020204" pitchFamily="34" charset="0"/>
            </a:endParaRPr>
          </a:p>
        </p:txBody>
      </p:sp>
      <p:pic>
        <p:nvPicPr>
          <p:cNvPr id="6" name="תמונה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00156"/>
            <a:ext cx="9143998" cy="6079786"/>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800157"/>
            <a:ext cx="9144000" cy="6079785"/>
          </a:xfrm>
          <a:prstGeom prst="rect">
            <a:avLst/>
          </a:prstGeom>
        </p:spPr>
      </p:pic>
      <p:pic>
        <p:nvPicPr>
          <p:cNvPr id="2" name="תמונה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78213"/>
            <a:ext cx="9143998" cy="6079787"/>
          </a:xfrm>
          <a:prstGeom prst="rect">
            <a:avLst/>
          </a:prstGeom>
        </p:spPr>
      </p:pic>
      <p:sp>
        <p:nvSpPr>
          <p:cNvPr id="9" name="TextBox 8"/>
          <p:cNvSpPr txBox="1"/>
          <p:nvPr/>
        </p:nvSpPr>
        <p:spPr>
          <a:xfrm>
            <a:off x="0" y="0"/>
            <a:ext cx="9144000" cy="1015663"/>
          </a:xfrm>
          <a:prstGeom prst="rect">
            <a:avLst/>
          </a:prstGeom>
          <a:solidFill>
            <a:schemeClr val="bg2">
              <a:lumMod val="50000"/>
            </a:schemeClr>
          </a:solidFill>
        </p:spPr>
        <p:txBody>
          <a:bodyPr wrap="square" rtlCol="1">
            <a:spAutoFit/>
          </a:bodyPr>
          <a:lstStyle/>
          <a:p>
            <a:pPr algn="ctr"/>
            <a:r>
              <a:rPr lang="he-IL" sz="2000" b="1" dirty="0" smtClean="0"/>
              <a:t>יורדים למעבה האדמה ומגיעים לחדרי משאבות הענק (שתי משאבות המסוגלות </a:t>
            </a:r>
          </a:p>
          <a:p>
            <a:pPr algn="ctr"/>
            <a:r>
              <a:rPr lang="he-IL" sz="2000" b="1" dirty="0" smtClean="0"/>
              <a:t>לשאוב כ 10,000 </a:t>
            </a:r>
            <a:r>
              <a:rPr lang="he-IL" sz="2000" b="1" dirty="0" err="1" smtClean="0"/>
              <a:t>קו"ב</a:t>
            </a:r>
            <a:r>
              <a:rPr lang="he-IL" sz="2000" b="1" dirty="0" smtClean="0"/>
              <a:t> מים בשעה), והמונעות ע"י מנועי דיזל ענקיים שבמקורם היו </a:t>
            </a:r>
            <a:r>
              <a:rPr lang="en-US" sz="2000" b="1" dirty="0" smtClean="0"/>
              <a:t/>
            </a:r>
            <a:br>
              <a:rPr lang="en-US" sz="2000" b="1" dirty="0" smtClean="0"/>
            </a:br>
            <a:r>
              <a:rPr lang="he-IL" sz="2000" b="1" dirty="0" smtClean="0"/>
              <a:t>מנועי </a:t>
            </a:r>
            <a:r>
              <a:rPr lang="he-IL" sz="2000" b="1" dirty="0" err="1" smtClean="0"/>
              <a:t>אוניות</a:t>
            </a:r>
            <a:r>
              <a:rPr lang="he-IL" sz="2000" b="1" dirty="0" smtClean="0"/>
              <a:t>, שהוסבו להנעת משאבות המים הענקיות.</a:t>
            </a:r>
            <a:endParaRPr lang="he-IL" sz="2000" b="1" dirty="0"/>
          </a:p>
        </p:txBody>
      </p:sp>
      <p:sp>
        <p:nvSpPr>
          <p:cNvPr id="8" name="TextBox 7"/>
          <p:cNvSpPr txBox="1"/>
          <p:nvPr/>
        </p:nvSpPr>
        <p:spPr>
          <a:xfrm>
            <a:off x="0" y="8926"/>
            <a:ext cx="9144000" cy="1015663"/>
          </a:xfrm>
          <a:prstGeom prst="rect">
            <a:avLst/>
          </a:prstGeom>
          <a:solidFill>
            <a:schemeClr val="bg2">
              <a:lumMod val="50000"/>
            </a:schemeClr>
          </a:solidFill>
        </p:spPr>
        <p:txBody>
          <a:bodyPr wrap="square" rtlCol="1">
            <a:spAutoFit/>
          </a:bodyPr>
          <a:lstStyle/>
          <a:p>
            <a:pPr algn="ctr"/>
            <a:r>
              <a:rPr lang="he-IL" sz="2000" b="1" dirty="0" smtClean="0"/>
              <a:t>נכנסים למבנה מרכז המבקרים שהינו תחנת השאיבה שכבר יצאה משימוש, מסדרונות</a:t>
            </a:r>
          </a:p>
          <a:p>
            <a:pPr algn="ctr"/>
            <a:r>
              <a:rPr lang="he-IL" sz="2000" b="1" dirty="0" smtClean="0"/>
              <a:t>המבנה הפכו להיות "מוזיאון" המכיל תצלומי ענק, כרזות ואיורים המספרים את סיפורה של "מקורות" בכלל, ושל התחנה הנוכחית בפרט.</a:t>
            </a:r>
            <a:endParaRPr lang="he-IL" sz="2000" b="1" dirty="0"/>
          </a:p>
        </p:txBody>
      </p:sp>
      <p:sp>
        <p:nvSpPr>
          <p:cNvPr id="11" name="TextBox 10"/>
          <p:cNvSpPr txBox="1"/>
          <p:nvPr/>
        </p:nvSpPr>
        <p:spPr>
          <a:xfrm>
            <a:off x="0" y="-1"/>
            <a:ext cx="9144000" cy="1015663"/>
          </a:xfrm>
          <a:prstGeom prst="rect">
            <a:avLst/>
          </a:prstGeom>
          <a:solidFill>
            <a:schemeClr val="bg2">
              <a:lumMod val="50000"/>
            </a:schemeClr>
          </a:solidFill>
        </p:spPr>
        <p:txBody>
          <a:bodyPr wrap="square" rtlCol="1">
            <a:spAutoFit/>
          </a:bodyPr>
          <a:lstStyle/>
          <a:p>
            <a:pPr algn="ctr"/>
            <a:r>
              <a:rPr lang="he-IL" sz="2000" b="1" dirty="0" smtClean="0"/>
              <a:t>נכנסים דרך שער מעוצב, ואחריו עוברים בצינור מבטון בקוטר 66 אינטש (165 ס"מ בערך) שרבים כמותו מהווים את קו ירקון – נגב הניזון ממי מעיינות הירקון בראש העין.</a:t>
            </a:r>
          </a:p>
          <a:p>
            <a:pPr algn="ctr"/>
            <a:endParaRPr lang="he-IL" sz="2000" b="1" dirty="0"/>
          </a:p>
        </p:txBody>
      </p:sp>
      <p:sp>
        <p:nvSpPr>
          <p:cNvPr id="3" name="TextBox 2"/>
          <p:cNvSpPr txBox="1"/>
          <p:nvPr/>
        </p:nvSpPr>
        <p:spPr>
          <a:xfrm>
            <a:off x="-4" y="8925"/>
            <a:ext cx="9144000" cy="1323439"/>
          </a:xfrm>
          <a:prstGeom prst="rect">
            <a:avLst/>
          </a:prstGeom>
          <a:solidFill>
            <a:schemeClr val="bg2">
              <a:lumMod val="50000"/>
            </a:schemeClr>
          </a:solidFill>
        </p:spPr>
        <p:txBody>
          <a:bodyPr wrap="square" rtlCol="1">
            <a:spAutoFit/>
          </a:bodyPr>
          <a:lstStyle/>
          <a:p>
            <a:pPr algn="ctr"/>
            <a:r>
              <a:rPr lang="he-IL" sz="2000" b="1" dirty="0" smtClean="0"/>
              <a:t>אנחנו מתחילים במרכז המבקרים של "מקורות" בראש העין, הצמוד לאזור נביעת מעיינות הירקון. המרכז ממוקם בצמוד לכביש 483 בין קיבוץ גבעת השלושה לפארק </a:t>
            </a:r>
            <a:r>
              <a:rPr lang="he-IL" sz="2000" b="1" dirty="0" err="1" smtClean="0"/>
              <a:t>אפק</a:t>
            </a:r>
            <a:r>
              <a:rPr lang="he-IL" sz="2000" b="1" dirty="0" smtClean="0"/>
              <a:t>, </a:t>
            </a:r>
            <a:r>
              <a:rPr lang="he-IL" altLang="he-IL" sz="2000" b="1" dirty="0" smtClean="0">
                <a:latin typeface="Arial" panose="020B0604020202020204" pitchFamily="34" charset="0"/>
              </a:rPr>
              <a:t>המרכז פתוח </a:t>
            </a:r>
            <a:r>
              <a:rPr lang="he-IL" altLang="he-IL" sz="2000" b="1" dirty="0">
                <a:latin typeface="Arial" panose="020B0604020202020204" pitchFamily="34" charset="0"/>
              </a:rPr>
              <a:t>בפני קבוצות מאורגנות, ללא תשלום ובתאום </a:t>
            </a:r>
            <a:r>
              <a:rPr lang="he-IL" altLang="he-IL" sz="2000" b="1" dirty="0" smtClean="0">
                <a:latin typeface="Arial" panose="020B0604020202020204" pitchFamily="34" charset="0"/>
              </a:rPr>
              <a:t>מראש.</a:t>
            </a:r>
            <a:r>
              <a:rPr lang="he-IL" altLang="he-IL" sz="2000" b="1" dirty="0" smtClean="0"/>
              <a:t> </a:t>
            </a:r>
            <a:r>
              <a:rPr lang="he-IL" altLang="he-IL" sz="2000" b="1" dirty="0" smtClean="0">
                <a:latin typeface="Arial" panose="020B0604020202020204" pitchFamily="34" charset="0"/>
              </a:rPr>
              <a:t>כל </a:t>
            </a:r>
            <a:r>
              <a:rPr lang="he-IL" altLang="he-IL" sz="2000" b="1" dirty="0">
                <a:latin typeface="Arial" panose="020B0604020202020204" pitchFamily="34" charset="0"/>
              </a:rPr>
              <a:t>ביקור כולל הרצאה, הדרכה, </a:t>
            </a:r>
            <a:r>
              <a:rPr lang="he-IL" altLang="he-IL" sz="2000" b="1" dirty="0" smtClean="0">
                <a:latin typeface="Arial" panose="020B0604020202020204" pitchFamily="34" charset="0"/>
              </a:rPr>
              <a:t>סרט </a:t>
            </a:r>
            <a:r>
              <a:rPr lang="he-IL" altLang="he-IL" sz="2000" b="1" dirty="0">
                <a:latin typeface="Arial" panose="020B0604020202020204" pitchFamily="34" charset="0"/>
              </a:rPr>
              <a:t>וסיור </a:t>
            </a:r>
            <a:r>
              <a:rPr lang="he-IL" altLang="he-IL" sz="2000" b="1" dirty="0" smtClean="0">
                <a:latin typeface="Arial" panose="020B0604020202020204" pitchFamily="34" charset="0"/>
              </a:rPr>
              <a:t>באתר.</a:t>
            </a:r>
            <a:r>
              <a:rPr lang="he-IL" altLang="he-IL" sz="2000" b="1" dirty="0" smtClean="0"/>
              <a:t> </a:t>
            </a:r>
            <a:r>
              <a:rPr lang="he-IL" altLang="he-IL" sz="2000" b="1" dirty="0" smtClean="0">
                <a:latin typeface="Arial" panose="020B0604020202020204" pitchFamily="34" charset="0"/>
              </a:rPr>
              <a:t>את </a:t>
            </a:r>
            <a:r>
              <a:rPr lang="he-IL" altLang="he-IL" sz="2000" b="1" dirty="0">
                <a:latin typeface="Arial" panose="020B0604020202020204" pitchFamily="34" charset="0"/>
              </a:rPr>
              <a:t>הסיורים </a:t>
            </a:r>
            <a:r>
              <a:rPr lang="he-IL" altLang="he-IL" sz="2000" b="1" dirty="0" smtClean="0">
                <a:latin typeface="Arial" panose="020B0604020202020204" pitchFamily="34" charset="0"/>
              </a:rPr>
              <a:t>ניתן </a:t>
            </a:r>
            <a:r>
              <a:rPr lang="he-IL" altLang="he-IL" sz="2000" b="1" dirty="0">
                <a:latin typeface="Arial" panose="020B0604020202020204" pitchFamily="34" charset="0"/>
              </a:rPr>
              <a:t>לתאם באמצעות </a:t>
            </a:r>
            <a:r>
              <a:rPr lang="he-IL" altLang="he-IL" sz="2000" b="1" dirty="0" smtClean="0">
                <a:latin typeface="Arial" panose="020B0604020202020204" pitchFamily="34" charset="0"/>
              </a:rPr>
              <a:t>הטלפון  - </a:t>
            </a:r>
            <a:r>
              <a:rPr lang="he-IL" sz="2000" b="1" dirty="0" smtClean="0"/>
              <a:t>03-9388961</a:t>
            </a:r>
            <a:endParaRPr lang="he-IL" sz="2000" b="1" dirty="0"/>
          </a:p>
        </p:txBody>
      </p:sp>
      <p:pic>
        <p:nvPicPr>
          <p:cNvPr id="12" name="תמונה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49" y="445065"/>
            <a:ext cx="9205249" cy="6609480"/>
          </a:xfrm>
          <a:prstGeom prst="rect">
            <a:avLst/>
          </a:prstGeom>
        </p:spPr>
      </p:pic>
      <p:sp>
        <p:nvSpPr>
          <p:cNvPr id="13" name="TextBox 12"/>
          <p:cNvSpPr txBox="1"/>
          <p:nvPr/>
        </p:nvSpPr>
        <p:spPr>
          <a:xfrm>
            <a:off x="5422834" y="3983115"/>
            <a:ext cx="1536967" cy="369332"/>
          </a:xfrm>
          <a:prstGeom prst="rect">
            <a:avLst/>
          </a:prstGeom>
          <a:noFill/>
        </p:spPr>
        <p:txBody>
          <a:bodyPr wrap="square" rtlCol="1">
            <a:spAutoFit/>
          </a:bodyPr>
          <a:lstStyle/>
          <a:p>
            <a:pPr algn="ctr"/>
            <a:r>
              <a:rPr lang="he-IL" b="1" dirty="0" smtClean="0">
                <a:solidFill>
                  <a:schemeClr val="bg1"/>
                </a:solidFill>
              </a:rPr>
              <a:t>פארק </a:t>
            </a:r>
            <a:r>
              <a:rPr lang="he-IL" b="1" dirty="0" err="1" smtClean="0">
                <a:solidFill>
                  <a:schemeClr val="bg1"/>
                </a:solidFill>
              </a:rPr>
              <a:t>אפק</a:t>
            </a:r>
            <a:endParaRPr lang="he-IL" b="1" dirty="0">
              <a:solidFill>
                <a:schemeClr val="bg1"/>
              </a:solidFill>
            </a:endParaRPr>
          </a:p>
        </p:txBody>
      </p:sp>
      <p:sp>
        <p:nvSpPr>
          <p:cNvPr id="14" name="TextBox 13"/>
          <p:cNvSpPr txBox="1"/>
          <p:nvPr/>
        </p:nvSpPr>
        <p:spPr>
          <a:xfrm>
            <a:off x="2314634" y="4205971"/>
            <a:ext cx="2983808" cy="369332"/>
          </a:xfrm>
          <a:prstGeom prst="rect">
            <a:avLst/>
          </a:prstGeom>
          <a:noFill/>
        </p:spPr>
        <p:txBody>
          <a:bodyPr wrap="square" rtlCol="1">
            <a:spAutoFit/>
          </a:bodyPr>
          <a:lstStyle/>
          <a:p>
            <a:r>
              <a:rPr lang="he-IL" b="1" dirty="0" smtClean="0">
                <a:solidFill>
                  <a:schemeClr val="bg1"/>
                </a:solidFill>
              </a:rPr>
              <a:t>מרכז המבקרים של "מקורות"</a:t>
            </a:r>
            <a:endParaRPr lang="he-IL" b="1" dirty="0">
              <a:solidFill>
                <a:schemeClr val="bg1"/>
              </a:solidFill>
            </a:endParaRPr>
          </a:p>
        </p:txBody>
      </p:sp>
      <p:cxnSp>
        <p:nvCxnSpPr>
          <p:cNvPr id="15" name="מחבר חץ ישר 14"/>
          <p:cNvCxnSpPr/>
          <p:nvPr/>
        </p:nvCxnSpPr>
        <p:spPr>
          <a:xfrm>
            <a:off x="5121503" y="4521724"/>
            <a:ext cx="428507" cy="27033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47480" y="3096083"/>
            <a:ext cx="2353586" cy="369332"/>
          </a:xfrm>
          <a:prstGeom prst="rect">
            <a:avLst/>
          </a:prstGeom>
          <a:noFill/>
        </p:spPr>
        <p:txBody>
          <a:bodyPr wrap="square" rtlCol="1">
            <a:spAutoFit/>
          </a:bodyPr>
          <a:lstStyle/>
          <a:p>
            <a:r>
              <a:rPr lang="he-IL" b="1" dirty="0" smtClean="0">
                <a:solidFill>
                  <a:schemeClr val="bg1"/>
                </a:solidFill>
              </a:rPr>
              <a:t>אתר "מקורות הירקון"</a:t>
            </a:r>
            <a:endParaRPr lang="he-IL" b="1" dirty="0">
              <a:solidFill>
                <a:schemeClr val="bg1"/>
              </a:solidFill>
            </a:endParaRPr>
          </a:p>
        </p:txBody>
      </p:sp>
      <p:sp>
        <p:nvSpPr>
          <p:cNvPr id="17" name="TextBox 16"/>
          <p:cNvSpPr txBox="1"/>
          <p:nvPr/>
        </p:nvSpPr>
        <p:spPr>
          <a:xfrm>
            <a:off x="3184497" y="1071908"/>
            <a:ext cx="1486894" cy="369332"/>
          </a:xfrm>
          <a:prstGeom prst="rect">
            <a:avLst/>
          </a:prstGeom>
          <a:noFill/>
        </p:spPr>
        <p:txBody>
          <a:bodyPr wrap="square" rtlCol="1">
            <a:spAutoFit/>
          </a:bodyPr>
          <a:lstStyle/>
          <a:p>
            <a:r>
              <a:rPr lang="he-IL" b="1" dirty="0" smtClean="0">
                <a:solidFill>
                  <a:schemeClr val="bg1"/>
                </a:solidFill>
              </a:rPr>
              <a:t>בית הבטון</a:t>
            </a:r>
            <a:endParaRPr lang="he-IL" b="1" dirty="0">
              <a:solidFill>
                <a:schemeClr val="bg1"/>
              </a:solidFill>
            </a:endParaRPr>
          </a:p>
        </p:txBody>
      </p:sp>
      <p:sp>
        <p:nvSpPr>
          <p:cNvPr id="18" name="TextBox 17"/>
          <p:cNvSpPr txBox="1"/>
          <p:nvPr/>
        </p:nvSpPr>
        <p:spPr>
          <a:xfrm>
            <a:off x="7636086" y="4236749"/>
            <a:ext cx="1102397" cy="369332"/>
          </a:xfrm>
          <a:prstGeom prst="rect">
            <a:avLst/>
          </a:prstGeom>
          <a:noFill/>
        </p:spPr>
        <p:txBody>
          <a:bodyPr wrap="square" rtlCol="1">
            <a:spAutoFit/>
          </a:bodyPr>
          <a:lstStyle/>
          <a:p>
            <a:pPr algn="l"/>
            <a:r>
              <a:rPr lang="he-IL" b="1" dirty="0" smtClean="0">
                <a:solidFill>
                  <a:schemeClr val="bg1"/>
                </a:solidFill>
              </a:rPr>
              <a:t>כביש</a:t>
            </a:r>
            <a:r>
              <a:rPr lang="he-IL" sz="1400" dirty="0" smtClean="0">
                <a:solidFill>
                  <a:schemeClr val="bg1"/>
                </a:solidFill>
              </a:rPr>
              <a:t> </a:t>
            </a:r>
            <a:r>
              <a:rPr lang="he-IL" sz="1600" b="1" dirty="0" smtClean="0">
                <a:solidFill>
                  <a:schemeClr val="bg1"/>
                </a:solidFill>
              </a:rPr>
              <a:t>483</a:t>
            </a:r>
            <a:endParaRPr lang="he-IL" sz="1600" b="1" dirty="0">
              <a:solidFill>
                <a:schemeClr val="bg1"/>
              </a:solidFill>
            </a:endParaRPr>
          </a:p>
        </p:txBody>
      </p:sp>
      <p:sp>
        <p:nvSpPr>
          <p:cNvPr id="19" name="TextBox 18"/>
          <p:cNvSpPr txBox="1"/>
          <p:nvPr/>
        </p:nvSpPr>
        <p:spPr>
          <a:xfrm>
            <a:off x="-15040" y="-28676"/>
            <a:ext cx="9174079" cy="1015663"/>
          </a:xfrm>
          <a:prstGeom prst="rect">
            <a:avLst/>
          </a:prstGeom>
          <a:solidFill>
            <a:schemeClr val="bg2">
              <a:lumMod val="50000"/>
            </a:schemeClr>
          </a:solidFill>
        </p:spPr>
        <p:txBody>
          <a:bodyPr wrap="square" rtlCol="1">
            <a:spAutoFit/>
          </a:bodyPr>
          <a:lstStyle/>
          <a:p>
            <a:pPr algn="ctr"/>
            <a:r>
              <a:rPr lang="he-IL" sz="2000" b="1" dirty="0" smtClean="0"/>
              <a:t>לפנינו מפת אזור מקורות הירקון, הכוללת את כבישי הגישה, וכמה מראי מקום שהוספתי.</a:t>
            </a:r>
            <a:endParaRPr lang="he-IL" sz="2000" b="1" dirty="0"/>
          </a:p>
          <a:p>
            <a:pPr algn="ctr"/>
            <a:r>
              <a:rPr lang="he-IL" sz="2000" b="1" dirty="0" smtClean="0"/>
              <a:t>כאן מתחיל סיורנו  הראשון, בהמשכו ננסה לבקר בכל (או </a:t>
            </a:r>
            <a:r>
              <a:rPr lang="he-IL" sz="2000" b="1" dirty="0" err="1" smtClean="0"/>
              <a:t>לפםות</a:t>
            </a:r>
            <a:r>
              <a:rPr lang="he-IL" sz="2000" b="1" dirty="0" smtClean="0"/>
              <a:t> ברוב) הנקודות לאורך הירקון שיש בהן  עניין כלשהו.</a:t>
            </a:r>
            <a:endParaRPr lang="he-IL" sz="2000" b="1" dirty="0"/>
          </a:p>
        </p:txBody>
      </p:sp>
    </p:spTree>
    <p:extLst>
      <p:ext uri="{BB962C8B-B14F-4D97-AF65-F5344CB8AC3E}">
        <p14:creationId xmlns:p14="http://schemas.microsoft.com/office/powerpoint/2010/main" val="42701941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55" presetClass="exit" presetSubtype="0" fill="hold" grpId="0" nodeType="withEffect">
                                  <p:stCondLst>
                                    <p:cond delay="0"/>
                                  </p:stCondLst>
                                  <p:childTnLst>
                                    <p:anim calcmode="lin" valueType="num">
                                      <p:cBhvr>
                                        <p:cTn id="9" dur="1000"/>
                                        <p:tgtEl>
                                          <p:spTgt spid="13"/>
                                        </p:tgtEl>
                                        <p:attrNameLst>
                                          <p:attrName>ppt_w</p:attrName>
                                        </p:attrNameLst>
                                      </p:cBhvr>
                                      <p:tavLst>
                                        <p:tav tm="0">
                                          <p:val>
                                            <p:strVal val="ppt_w"/>
                                          </p:val>
                                        </p:tav>
                                        <p:tav tm="100000">
                                          <p:val>
                                            <p:strVal val="ppt_w*0.70"/>
                                          </p:val>
                                        </p:tav>
                                      </p:tavLst>
                                    </p:anim>
                                    <p:anim calcmode="lin" valueType="num">
                                      <p:cBhvr>
                                        <p:cTn id="10" dur="1000"/>
                                        <p:tgtEl>
                                          <p:spTgt spid="13"/>
                                        </p:tgtEl>
                                        <p:attrNameLst>
                                          <p:attrName>ppt_h</p:attrName>
                                        </p:attrNameLst>
                                      </p:cBhvr>
                                      <p:tavLst>
                                        <p:tav tm="0">
                                          <p:val>
                                            <p:strVal val="ppt_h"/>
                                          </p:val>
                                        </p:tav>
                                        <p:tav tm="100000">
                                          <p:val>
                                            <p:strVal val="ppt_h"/>
                                          </p:val>
                                        </p:tav>
                                      </p:tavLst>
                                    </p:anim>
                                    <p:animEffect transition="out" filter="fade">
                                      <p:cBhvr>
                                        <p:cTn id="11" dur="1000"/>
                                        <p:tgtEl>
                                          <p:spTgt spid="13"/>
                                        </p:tgtEl>
                                      </p:cBhvr>
                                    </p:animEffect>
                                    <p:set>
                                      <p:cBhvr>
                                        <p:cTn id="12" dur="1" fill="hold">
                                          <p:stCondLst>
                                            <p:cond delay="999"/>
                                          </p:stCondLst>
                                        </p:cTn>
                                        <p:tgtEl>
                                          <p:spTgt spid="13"/>
                                        </p:tgtEl>
                                        <p:attrNameLst>
                                          <p:attrName>style.visibility</p:attrName>
                                        </p:attrNameLst>
                                      </p:cBhvr>
                                      <p:to>
                                        <p:strVal val="hidden"/>
                                      </p:to>
                                    </p:set>
                                  </p:childTnLst>
                                </p:cTn>
                              </p:par>
                              <p:par>
                                <p:cTn id="13" presetID="55" presetClass="exit" presetSubtype="0" fill="hold" grpId="0" nodeType="withEffect">
                                  <p:stCondLst>
                                    <p:cond delay="0"/>
                                  </p:stCondLst>
                                  <p:childTnLst>
                                    <p:anim calcmode="lin" valueType="num">
                                      <p:cBhvr>
                                        <p:cTn id="14" dur="1000"/>
                                        <p:tgtEl>
                                          <p:spTgt spid="14"/>
                                        </p:tgtEl>
                                        <p:attrNameLst>
                                          <p:attrName>ppt_w</p:attrName>
                                        </p:attrNameLst>
                                      </p:cBhvr>
                                      <p:tavLst>
                                        <p:tav tm="0">
                                          <p:val>
                                            <p:strVal val="ppt_w"/>
                                          </p:val>
                                        </p:tav>
                                        <p:tav tm="100000">
                                          <p:val>
                                            <p:strVal val="ppt_w*0.70"/>
                                          </p:val>
                                        </p:tav>
                                      </p:tavLst>
                                    </p:anim>
                                    <p:anim calcmode="lin" valueType="num">
                                      <p:cBhvr>
                                        <p:cTn id="15" dur="1000"/>
                                        <p:tgtEl>
                                          <p:spTgt spid="14"/>
                                        </p:tgtEl>
                                        <p:attrNameLst>
                                          <p:attrName>ppt_h</p:attrName>
                                        </p:attrNameLst>
                                      </p:cBhvr>
                                      <p:tavLst>
                                        <p:tav tm="0">
                                          <p:val>
                                            <p:strVal val="ppt_h"/>
                                          </p:val>
                                        </p:tav>
                                        <p:tav tm="100000">
                                          <p:val>
                                            <p:strVal val="ppt_h"/>
                                          </p:val>
                                        </p:tav>
                                      </p:tavLst>
                                    </p:anim>
                                    <p:animEffect transition="out" filter="fade">
                                      <p:cBhvr>
                                        <p:cTn id="16" dur="1000"/>
                                        <p:tgtEl>
                                          <p:spTgt spid="14"/>
                                        </p:tgtEl>
                                      </p:cBhvr>
                                    </p:animEffect>
                                    <p:set>
                                      <p:cBhvr>
                                        <p:cTn id="17" dur="1" fill="hold">
                                          <p:stCondLst>
                                            <p:cond delay="999"/>
                                          </p:stCondLst>
                                        </p:cTn>
                                        <p:tgtEl>
                                          <p:spTgt spid="14"/>
                                        </p:tgtEl>
                                        <p:attrNameLst>
                                          <p:attrName>style.visibility</p:attrName>
                                        </p:attrNameLst>
                                      </p:cBhvr>
                                      <p:to>
                                        <p:strVal val="hidden"/>
                                      </p:to>
                                    </p:set>
                                  </p:childTnLst>
                                </p:cTn>
                              </p:par>
                              <p:par>
                                <p:cTn id="18" presetID="55" presetClass="exit" presetSubtype="0" fill="hold" nodeType="withEffect">
                                  <p:stCondLst>
                                    <p:cond delay="0"/>
                                  </p:stCondLst>
                                  <p:childTnLst>
                                    <p:anim calcmode="lin" valueType="num">
                                      <p:cBhvr>
                                        <p:cTn id="19" dur="1000"/>
                                        <p:tgtEl>
                                          <p:spTgt spid="15"/>
                                        </p:tgtEl>
                                        <p:attrNameLst>
                                          <p:attrName>ppt_w</p:attrName>
                                        </p:attrNameLst>
                                      </p:cBhvr>
                                      <p:tavLst>
                                        <p:tav tm="0">
                                          <p:val>
                                            <p:strVal val="ppt_w"/>
                                          </p:val>
                                        </p:tav>
                                        <p:tav tm="100000">
                                          <p:val>
                                            <p:strVal val="ppt_w*0.70"/>
                                          </p:val>
                                        </p:tav>
                                      </p:tavLst>
                                    </p:anim>
                                    <p:anim calcmode="lin" valueType="num">
                                      <p:cBhvr>
                                        <p:cTn id="20" dur="1000"/>
                                        <p:tgtEl>
                                          <p:spTgt spid="15"/>
                                        </p:tgtEl>
                                        <p:attrNameLst>
                                          <p:attrName>ppt_h</p:attrName>
                                        </p:attrNameLst>
                                      </p:cBhvr>
                                      <p:tavLst>
                                        <p:tav tm="0">
                                          <p:val>
                                            <p:strVal val="ppt_h"/>
                                          </p:val>
                                        </p:tav>
                                        <p:tav tm="100000">
                                          <p:val>
                                            <p:strVal val="ppt_h"/>
                                          </p:val>
                                        </p:tav>
                                      </p:tavLst>
                                    </p:anim>
                                    <p:animEffect transition="out" filter="fade">
                                      <p:cBhvr>
                                        <p:cTn id="21" dur="1000"/>
                                        <p:tgtEl>
                                          <p:spTgt spid="15"/>
                                        </p:tgtEl>
                                      </p:cBhvr>
                                    </p:animEffect>
                                    <p:set>
                                      <p:cBhvr>
                                        <p:cTn id="22" dur="1" fill="hold">
                                          <p:stCondLst>
                                            <p:cond delay="999"/>
                                          </p:stCondLst>
                                        </p:cTn>
                                        <p:tgtEl>
                                          <p:spTgt spid="15"/>
                                        </p:tgtEl>
                                        <p:attrNameLst>
                                          <p:attrName>style.visibility</p:attrName>
                                        </p:attrNameLst>
                                      </p:cBhvr>
                                      <p:to>
                                        <p:strVal val="hidden"/>
                                      </p:to>
                                    </p:set>
                                  </p:childTnLst>
                                </p:cTn>
                              </p:par>
                              <p:par>
                                <p:cTn id="23" presetID="55" presetClass="exit" presetSubtype="0" fill="hold" grpId="0" nodeType="withEffect">
                                  <p:stCondLst>
                                    <p:cond delay="0"/>
                                  </p:stCondLst>
                                  <p:childTnLst>
                                    <p:anim calcmode="lin" valueType="num">
                                      <p:cBhvr>
                                        <p:cTn id="24" dur="1000"/>
                                        <p:tgtEl>
                                          <p:spTgt spid="16"/>
                                        </p:tgtEl>
                                        <p:attrNameLst>
                                          <p:attrName>ppt_w</p:attrName>
                                        </p:attrNameLst>
                                      </p:cBhvr>
                                      <p:tavLst>
                                        <p:tav tm="0">
                                          <p:val>
                                            <p:strVal val="ppt_w"/>
                                          </p:val>
                                        </p:tav>
                                        <p:tav tm="100000">
                                          <p:val>
                                            <p:strVal val="ppt_w*0.70"/>
                                          </p:val>
                                        </p:tav>
                                      </p:tavLst>
                                    </p:anim>
                                    <p:anim calcmode="lin" valueType="num">
                                      <p:cBhvr>
                                        <p:cTn id="25" dur="1000"/>
                                        <p:tgtEl>
                                          <p:spTgt spid="16"/>
                                        </p:tgtEl>
                                        <p:attrNameLst>
                                          <p:attrName>ppt_h</p:attrName>
                                        </p:attrNameLst>
                                      </p:cBhvr>
                                      <p:tavLst>
                                        <p:tav tm="0">
                                          <p:val>
                                            <p:strVal val="ppt_h"/>
                                          </p:val>
                                        </p:tav>
                                        <p:tav tm="100000">
                                          <p:val>
                                            <p:strVal val="ppt_h"/>
                                          </p:val>
                                        </p:tav>
                                      </p:tavLst>
                                    </p:anim>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par>
                                <p:cTn id="28" presetID="55" presetClass="exit" presetSubtype="0" fill="hold" grpId="0" nodeType="withEffect">
                                  <p:stCondLst>
                                    <p:cond delay="0"/>
                                  </p:stCondLst>
                                  <p:childTnLst>
                                    <p:anim calcmode="lin" valueType="num">
                                      <p:cBhvr>
                                        <p:cTn id="29" dur="1000"/>
                                        <p:tgtEl>
                                          <p:spTgt spid="17"/>
                                        </p:tgtEl>
                                        <p:attrNameLst>
                                          <p:attrName>ppt_w</p:attrName>
                                        </p:attrNameLst>
                                      </p:cBhvr>
                                      <p:tavLst>
                                        <p:tav tm="0">
                                          <p:val>
                                            <p:strVal val="ppt_w"/>
                                          </p:val>
                                        </p:tav>
                                        <p:tav tm="100000">
                                          <p:val>
                                            <p:strVal val="ppt_w*0.70"/>
                                          </p:val>
                                        </p:tav>
                                      </p:tavLst>
                                    </p:anim>
                                    <p:anim calcmode="lin" valueType="num">
                                      <p:cBhvr>
                                        <p:cTn id="30" dur="1000"/>
                                        <p:tgtEl>
                                          <p:spTgt spid="17"/>
                                        </p:tgtEl>
                                        <p:attrNameLst>
                                          <p:attrName>ppt_h</p:attrName>
                                        </p:attrNameLst>
                                      </p:cBhvr>
                                      <p:tavLst>
                                        <p:tav tm="0">
                                          <p:val>
                                            <p:strVal val="ppt_h"/>
                                          </p:val>
                                        </p:tav>
                                        <p:tav tm="100000">
                                          <p:val>
                                            <p:strVal val="ppt_h"/>
                                          </p:val>
                                        </p:tav>
                                      </p:tavLst>
                                    </p:anim>
                                    <p:animEffect transition="out" filter="fade">
                                      <p:cBhvr>
                                        <p:cTn id="31" dur="1000"/>
                                        <p:tgtEl>
                                          <p:spTgt spid="17"/>
                                        </p:tgtEl>
                                      </p:cBhvr>
                                    </p:animEffect>
                                    <p:set>
                                      <p:cBhvr>
                                        <p:cTn id="32" dur="1" fill="hold">
                                          <p:stCondLst>
                                            <p:cond delay="999"/>
                                          </p:stCondLst>
                                        </p:cTn>
                                        <p:tgtEl>
                                          <p:spTgt spid="17"/>
                                        </p:tgtEl>
                                        <p:attrNameLst>
                                          <p:attrName>style.visibility</p:attrName>
                                        </p:attrNameLst>
                                      </p:cBhvr>
                                      <p:to>
                                        <p:strVal val="hidden"/>
                                      </p:to>
                                    </p:set>
                                  </p:childTnLst>
                                </p:cTn>
                              </p:par>
                              <p:par>
                                <p:cTn id="33" presetID="55" presetClass="exit" presetSubtype="0" fill="hold" grpId="0" nodeType="withEffect">
                                  <p:stCondLst>
                                    <p:cond delay="0"/>
                                  </p:stCondLst>
                                  <p:childTnLst>
                                    <p:anim calcmode="lin" valueType="num">
                                      <p:cBhvr>
                                        <p:cTn id="34" dur="1000"/>
                                        <p:tgtEl>
                                          <p:spTgt spid="18"/>
                                        </p:tgtEl>
                                        <p:attrNameLst>
                                          <p:attrName>ppt_w</p:attrName>
                                        </p:attrNameLst>
                                      </p:cBhvr>
                                      <p:tavLst>
                                        <p:tav tm="0">
                                          <p:val>
                                            <p:strVal val="ppt_w"/>
                                          </p:val>
                                        </p:tav>
                                        <p:tav tm="100000">
                                          <p:val>
                                            <p:strVal val="ppt_w*0.70"/>
                                          </p:val>
                                        </p:tav>
                                      </p:tavLst>
                                    </p:anim>
                                    <p:anim calcmode="lin" valueType="num">
                                      <p:cBhvr>
                                        <p:cTn id="35" dur="1000"/>
                                        <p:tgtEl>
                                          <p:spTgt spid="18"/>
                                        </p:tgtEl>
                                        <p:attrNameLst>
                                          <p:attrName>ppt_h</p:attrName>
                                        </p:attrNameLst>
                                      </p:cBhvr>
                                      <p:tavLst>
                                        <p:tav tm="0">
                                          <p:val>
                                            <p:strVal val="ppt_h"/>
                                          </p:val>
                                        </p:tav>
                                        <p:tav tm="100000">
                                          <p:val>
                                            <p:strVal val="ppt_h"/>
                                          </p:val>
                                        </p:tav>
                                      </p:tavLst>
                                    </p:anim>
                                    <p:animEffect transition="out" filter="fade">
                                      <p:cBhvr>
                                        <p:cTn id="36" dur="1000"/>
                                        <p:tgtEl>
                                          <p:spTgt spid="18"/>
                                        </p:tgtEl>
                                      </p:cBhvr>
                                    </p:animEffect>
                                    <p:set>
                                      <p:cBhvr>
                                        <p:cTn id="37" dur="1" fill="hold">
                                          <p:stCondLst>
                                            <p:cond delay="999"/>
                                          </p:stCondLst>
                                        </p:cTn>
                                        <p:tgtEl>
                                          <p:spTgt spid="18"/>
                                        </p:tgtEl>
                                        <p:attrNameLst>
                                          <p:attrName>style.visibility</p:attrName>
                                        </p:attrNameLst>
                                      </p:cBhvr>
                                      <p:to>
                                        <p:strVal val="hidden"/>
                                      </p:to>
                                    </p:set>
                                  </p:childTnLst>
                                </p:cTn>
                              </p:par>
                              <p:par>
                                <p:cTn id="38" presetID="55" presetClass="exit" presetSubtype="0" fill="hold" grpId="0" nodeType="withEffect">
                                  <p:stCondLst>
                                    <p:cond delay="0"/>
                                  </p:stCondLst>
                                  <p:childTnLst>
                                    <p:anim calcmode="lin" valueType="num">
                                      <p:cBhvr>
                                        <p:cTn id="39" dur="1000"/>
                                        <p:tgtEl>
                                          <p:spTgt spid="19"/>
                                        </p:tgtEl>
                                        <p:attrNameLst>
                                          <p:attrName>ppt_w</p:attrName>
                                        </p:attrNameLst>
                                      </p:cBhvr>
                                      <p:tavLst>
                                        <p:tav tm="0">
                                          <p:val>
                                            <p:strVal val="ppt_w"/>
                                          </p:val>
                                        </p:tav>
                                        <p:tav tm="100000">
                                          <p:val>
                                            <p:strVal val="ppt_w*0.70"/>
                                          </p:val>
                                        </p:tav>
                                      </p:tavLst>
                                    </p:anim>
                                    <p:anim calcmode="lin" valueType="num">
                                      <p:cBhvr>
                                        <p:cTn id="40" dur="1000"/>
                                        <p:tgtEl>
                                          <p:spTgt spid="19"/>
                                        </p:tgtEl>
                                        <p:attrNameLst>
                                          <p:attrName>ppt_h</p:attrName>
                                        </p:attrNameLst>
                                      </p:cBhvr>
                                      <p:tavLst>
                                        <p:tav tm="0">
                                          <p:val>
                                            <p:strVal val="ppt_h"/>
                                          </p:val>
                                        </p:tav>
                                        <p:tav tm="100000">
                                          <p:val>
                                            <p:strVal val="ppt_h"/>
                                          </p:val>
                                        </p:tav>
                                      </p:tavLst>
                                    </p:anim>
                                    <p:animEffect transition="out" filter="fade">
                                      <p:cBhvr>
                                        <p:cTn id="41" dur="1000"/>
                                        <p:tgtEl>
                                          <p:spTgt spid="19"/>
                                        </p:tgtEl>
                                      </p:cBhvr>
                                    </p:animEffect>
                                    <p:set>
                                      <p:cBhvr>
                                        <p:cTn id="42" dur="1" fill="hold">
                                          <p:stCondLst>
                                            <p:cond delay="999"/>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7" presetClass="exit" presetSubtype="0" fill="hold" grpId="0" nodeType="clickEffect">
                                  <p:stCondLst>
                                    <p:cond delay="0"/>
                                  </p:stCondLst>
                                  <p:childTnLst>
                                    <p:animEffect transition="out" filter="fade">
                                      <p:cBhvr>
                                        <p:cTn id="46" dur="1000"/>
                                        <p:tgtEl>
                                          <p:spTgt spid="3"/>
                                        </p:tgtEl>
                                      </p:cBhvr>
                                    </p:animEffect>
                                    <p:anim calcmode="lin" valueType="num">
                                      <p:cBhvr>
                                        <p:cTn id="47" dur="1000"/>
                                        <p:tgtEl>
                                          <p:spTgt spid="3"/>
                                        </p:tgtEl>
                                        <p:attrNameLst>
                                          <p:attrName>ppt_x</p:attrName>
                                        </p:attrNameLst>
                                      </p:cBhvr>
                                      <p:tavLst>
                                        <p:tav tm="0">
                                          <p:val>
                                            <p:strVal val="ppt_x"/>
                                          </p:val>
                                        </p:tav>
                                        <p:tav tm="100000">
                                          <p:val>
                                            <p:strVal val="ppt_x"/>
                                          </p:val>
                                        </p:tav>
                                      </p:tavLst>
                                    </p:anim>
                                    <p:anim calcmode="lin" valueType="num">
                                      <p:cBhvr>
                                        <p:cTn id="48" dur="1000"/>
                                        <p:tgtEl>
                                          <p:spTgt spid="3"/>
                                        </p:tgtEl>
                                        <p:attrNameLst>
                                          <p:attrName>ppt_y</p:attrName>
                                        </p:attrNameLst>
                                      </p:cBhvr>
                                      <p:tavLst>
                                        <p:tav tm="0">
                                          <p:val>
                                            <p:strVal val="ppt_y"/>
                                          </p:val>
                                        </p:tav>
                                        <p:tav tm="100000">
                                          <p:val>
                                            <p:strVal val="ppt_y-.1"/>
                                          </p:val>
                                        </p:tav>
                                      </p:tavLst>
                                    </p:anim>
                                    <p:set>
                                      <p:cBhvr>
                                        <p:cTn id="49" dur="1" fill="hold">
                                          <p:stCondLst>
                                            <p:cond delay="999"/>
                                          </p:stCondLst>
                                        </p:cTn>
                                        <p:tgtEl>
                                          <p:spTgt spid="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0" presetClass="exit" presetSubtype="0" fill="hold" nodeType="clickEffect">
                                  <p:stCondLst>
                                    <p:cond delay="0"/>
                                  </p:stCondLst>
                                  <p:childTnLst>
                                    <p:animEffect transition="out" filter="wedge">
                                      <p:cBhvr>
                                        <p:cTn id="53" dur="1000"/>
                                        <p:tgtEl>
                                          <p:spTgt spid="2"/>
                                        </p:tgtEl>
                                      </p:cBhvr>
                                    </p:animEffect>
                                    <p:set>
                                      <p:cBhvr>
                                        <p:cTn id="54" dur="1" fill="hold">
                                          <p:stCondLst>
                                            <p:cond delay="999"/>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0" presetClass="exit" presetSubtype="0" fill="hold" nodeType="clickEffect">
                                  <p:stCondLst>
                                    <p:cond delay="0"/>
                                  </p:stCondLst>
                                  <p:childTnLst>
                                    <p:animEffect transition="out" filter="wedge">
                                      <p:cBhvr>
                                        <p:cTn id="58" dur="1000"/>
                                        <p:tgtEl>
                                          <p:spTgt spid="4"/>
                                        </p:tgtEl>
                                      </p:cBhvr>
                                    </p:animEffect>
                                    <p:set>
                                      <p:cBhvr>
                                        <p:cTn id="59" dur="1" fill="hold">
                                          <p:stCondLst>
                                            <p:cond delay="999"/>
                                          </p:stCondLst>
                                        </p:cTn>
                                        <p:tgtEl>
                                          <p:spTgt spid="4"/>
                                        </p:tgtEl>
                                        <p:attrNameLst>
                                          <p:attrName>style.visibility</p:attrName>
                                        </p:attrNameLst>
                                      </p:cBhvr>
                                      <p:to>
                                        <p:strVal val="hidden"/>
                                      </p:to>
                                    </p:set>
                                  </p:childTnLst>
                                </p:cTn>
                              </p:par>
                              <p:par>
                                <p:cTn id="60" presetID="55" presetClass="exit" presetSubtype="0" fill="hold" grpId="0" nodeType="withEffect">
                                  <p:stCondLst>
                                    <p:cond delay="0"/>
                                  </p:stCondLst>
                                  <p:childTnLst>
                                    <p:anim calcmode="lin" valueType="num">
                                      <p:cBhvr>
                                        <p:cTn id="61" dur="1000"/>
                                        <p:tgtEl>
                                          <p:spTgt spid="11"/>
                                        </p:tgtEl>
                                        <p:attrNameLst>
                                          <p:attrName>ppt_w</p:attrName>
                                        </p:attrNameLst>
                                      </p:cBhvr>
                                      <p:tavLst>
                                        <p:tav tm="0">
                                          <p:val>
                                            <p:strVal val="ppt_w"/>
                                          </p:val>
                                        </p:tav>
                                        <p:tav tm="100000">
                                          <p:val>
                                            <p:strVal val="ppt_w*0.70"/>
                                          </p:val>
                                        </p:tav>
                                      </p:tavLst>
                                    </p:anim>
                                    <p:anim calcmode="lin" valueType="num">
                                      <p:cBhvr>
                                        <p:cTn id="62" dur="1000"/>
                                        <p:tgtEl>
                                          <p:spTgt spid="11"/>
                                        </p:tgtEl>
                                        <p:attrNameLst>
                                          <p:attrName>ppt_h</p:attrName>
                                        </p:attrNameLst>
                                      </p:cBhvr>
                                      <p:tavLst>
                                        <p:tav tm="0">
                                          <p:val>
                                            <p:strVal val="ppt_h"/>
                                          </p:val>
                                        </p:tav>
                                        <p:tav tm="100000">
                                          <p:val>
                                            <p:strVal val="ppt_h"/>
                                          </p:val>
                                        </p:tav>
                                      </p:tavLst>
                                    </p:anim>
                                    <p:animEffect transition="out" filter="fade">
                                      <p:cBhvr>
                                        <p:cTn id="63" dur="1000"/>
                                        <p:tgtEl>
                                          <p:spTgt spid="11"/>
                                        </p:tgtEl>
                                      </p:cBhvr>
                                    </p:animEffect>
                                    <p:set>
                                      <p:cBhvr>
                                        <p:cTn id="64" dur="1" fill="hold">
                                          <p:stCondLst>
                                            <p:cond delay="999"/>
                                          </p:stCondLst>
                                        </p:cTn>
                                        <p:tgtEl>
                                          <p:spTgt spid="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0" presetClass="exit" presetSubtype="0" fill="hold" nodeType="clickEffect">
                                  <p:stCondLst>
                                    <p:cond delay="0"/>
                                  </p:stCondLst>
                                  <p:childTnLst>
                                    <p:animEffect transition="out" filter="wedge">
                                      <p:cBhvr>
                                        <p:cTn id="68" dur="1000"/>
                                        <p:tgtEl>
                                          <p:spTgt spid="6"/>
                                        </p:tgtEl>
                                      </p:cBhvr>
                                    </p:animEffect>
                                    <p:set>
                                      <p:cBhvr>
                                        <p:cTn id="69" dur="1" fill="hold">
                                          <p:stCondLst>
                                            <p:cond delay="999"/>
                                          </p:stCondLst>
                                        </p:cTn>
                                        <p:tgtEl>
                                          <p:spTgt spid="6"/>
                                        </p:tgtEl>
                                        <p:attrNameLst>
                                          <p:attrName>style.visibility</p:attrName>
                                        </p:attrNameLst>
                                      </p:cBhvr>
                                      <p:to>
                                        <p:strVal val="hidden"/>
                                      </p:to>
                                    </p:set>
                                  </p:childTnLst>
                                </p:cTn>
                              </p:par>
                              <p:par>
                                <p:cTn id="70" presetID="55" presetClass="exit" presetSubtype="0" fill="hold" grpId="0" nodeType="withEffect">
                                  <p:stCondLst>
                                    <p:cond delay="0"/>
                                  </p:stCondLst>
                                  <p:childTnLst>
                                    <p:anim calcmode="lin" valueType="num">
                                      <p:cBhvr>
                                        <p:cTn id="71" dur="1000"/>
                                        <p:tgtEl>
                                          <p:spTgt spid="8"/>
                                        </p:tgtEl>
                                        <p:attrNameLst>
                                          <p:attrName>ppt_w</p:attrName>
                                        </p:attrNameLst>
                                      </p:cBhvr>
                                      <p:tavLst>
                                        <p:tav tm="0">
                                          <p:val>
                                            <p:strVal val="ppt_w"/>
                                          </p:val>
                                        </p:tav>
                                        <p:tav tm="100000">
                                          <p:val>
                                            <p:strVal val="ppt_w*0.70"/>
                                          </p:val>
                                        </p:tav>
                                      </p:tavLst>
                                    </p:anim>
                                    <p:anim calcmode="lin" valueType="num">
                                      <p:cBhvr>
                                        <p:cTn id="72" dur="1000"/>
                                        <p:tgtEl>
                                          <p:spTgt spid="8"/>
                                        </p:tgtEl>
                                        <p:attrNameLst>
                                          <p:attrName>ppt_h</p:attrName>
                                        </p:attrNameLst>
                                      </p:cBhvr>
                                      <p:tavLst>
                                        <p:tav tm="0">
                                          <p:val>
                                            <p:strVal val="ppt_h"/>
                                          </p:val>
                                        </p:tav>
                                        <p:tav tm="100000">
                                          <p:val>
                                            <p:strVal val="ppt_h"/>
                                          </p:val>
                                        </p:tav>
                                      </p:tavLst>
                                    </p:anim>
                                    <p:animEffect transition="out" filter="fade">
                                      <p:cBhvr>
                                        <p:cTn id="73" dur="1000"/>
                                        <p:tgtEl>
                                          <p:spTgt spid="8"/>
                                        </p:tgtEl>
                                      </p:cBhvr>
                                    </p:animEffect>
                                    <p:set>
                                      <p:cBhvr>
                                        <p:cTn id="74" dur="1" fill="hold">
                                          <p:stCondLst>
                                            <p:cond delay="999"/>
                                          </p:stCondLst>
                                        </p:cTn>
                                        <p:tgtEl>
                                          <p:spTgt spid="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0" presetClass="exit" presetSubtype="0" fill="hold" nodeType="clickEffect">
                                  <p:stCondLst>
                                    <p:cond delay="0"/>
                                  </p:stCondLst>
                                  <p:childTnLst>
                                    <p:animEffect transition="out" filter="wedge">
                                      <p:cBhvr>
                                        <p:cTn id="78" dur="1000"/>
                                        <p:tgtEl>
                                          <p:spTgt spid="7"/>
                                        </p:tgtEl>
                                      </p:cBhvr>
                                    </p:animEffect>
                                    <p:set>
                                      <p:cBhvr>
                                        <p:cTn id="79"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3" grpId="0" animBg="1"/>
      <p:bldP spid="13" grpId="0"/>
      <p:bldP spid="14" grpId="0"/>
      <p:bldP spid="16" grpId="0"/>
      <p:bldP spid="17" grpId="0"/>
      <p:bldP spid="18"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1">
            <a:spAutoFit/>
          </a:bodyPr>
          <a:lstStyle/>
          <a:p>
            <a:pPr algn="ctr"/>
            <a:r>
              <a:rPr lang="he-IL" sz="2000" b="1" dirty="0" smtClean="0"/>
              <a:t>ממרכז המבקרים אנו עוברים לביקור בפארק </a:t>
            </a:r>
            <a:r>
              <a:rPr lang="he-IL" sz="2000" b="1" dirty="0" err="1" smtClean="0"/>
              <a:t>אפק</a:t>
            </a:r>
            <a:r>
              <a:rPr lang="he-IL" sz="2000" b="1" dirty="0" smtClean="0"/>
              <a:t>, שהכניסה אליו היא מכביש 483,</a:t>
            </a:r>
          </a:p>
          <a:p>
            <a:pPr algn="ctr"/>
            <a:r>
              <a:rPr lang="he-IL" sz="2000" b="1" dirty="0" smtClean="0"/>
              <a:t>במרחק קצר למדי ממרכז המבקרים, וישנה כניסה נוספת בצמוד לכפר הבפטיסטים. פארק </a:t>
            </a:r>
            <a:r>
              <a:rPr lang="he-IL" sz="2000" b="1" dirty="0" err="1" smtClean="0"/>
              <a:t>אפק</a:t>
            </a:r>
            <a:r>
              <a:rPr lang="he-IL" sz="2000" b="1" dirty="0" smtClean="0"/>
              <a:t> מזמן לנו ביקור בשני אלמנטים עיקריים:</a:t>
            </a:r>
            <a:r>
              <a:rPr lang="en-US" sz="2000" b="1" dirty="0" smtClean="0"/>
              <a:t/>
            </a:r>
            <a:br>
              <a:rPr lang="en-US" sz="2000" b="1" dirty="0" smtClean="0"/>
            </a:br>
            <a:r>
              <a:rPr lang="he-IL" sz="2000" b="1" dirty="0" smtClean="0"/>
              <a:t>האחד קשור לירקון ולמה שנותר ממנו, והשני – מרשים לא פחות (ואולי אף יותר) הוא</a:t>
            </a:r>
          </a:p>
          <a:p>
            <a:pPr algn="ctr"/>
            <a:r>
              <a:rPr lang="he-IL" sz="2000" b="1" dirty="0" smtClean="0"/>
              <a:t>שרידים ארכיאולוגיים משתי תקופות, השרידים העתיקים יותר הם מהעיר המקראית </a:t>
            </a:r>
            <a:r>
              <a:rPr lang="en-US" sz="2000" b="1" dirty="0" smtClean="0"/>
              <a:t/>
            </a:r>
            <a:br>
              <a:rPr lang="en-US" sz="2000" b="1" dirty="0" smtClean="0"/>
            </a:br>
            <a:r>
              <a:rPr lang="he-IL" sz="2000" b="1" dirty="0" err="1" smtClean="0"/>
              <a:t>אפק</a:t>
            </a:r>
            <a:r>
              <a:rPr lang="he-IL" sz="2000" b="1" dirty="0" smtClean="0"/>
              <a:t> </a:t>
            </a:r>
            <a:r>
              <a:rPr lang="he-IL" sz="2000" b="1" dirty="0"/>
              <a:t>(או </a:t>
            </a:r>
            <a:r>
              <a:rPr lang="he-IL" sz="2000" b="1" dirty="0" err="1"/>
              <a:t>אפק</a:t>
            </a:r>
            <a:r>
              <a:rPr lang="he-IL" sz="2000" b="1" dirty="0"/>
              <a:t> לשרון</a:t>
            </a:r>
            <a:r>
              <a:rPr lang="he-IL" sz="2000" b="1" dirty="0" smtClean="0"/>
              <a:t>) שמוזכרת בתנ"ך פעמיים. ואילו בשנת 9 לפנה"ס נבנתה </a:t>
            </a:r>
            <a:r>
              <a:rPr lang="he-IL" sz="2000" b="1" dirty="0"/>
              <a:t>במקום </a:t>
            </a:r>
            <a:r>
              <a:rPr lang="en-US" sz="2000" b="1" dirty="0" smtClean="0"/>
              <a:t/>
            </a:r>
            <a:br>
              <a:rPr lang="en-US" sz="2000" b="1" dirty="0" smtClean="0"/>
            </a:br>
            <a:r>
              <a:rPr lang="he-IL" sz="2000" b="1" dirty="0" smtClean="0"/>
              <a:t>עיר </a:t>
            </a:r>
            <a:r>
              <a:rPr lang="he-IL" sz="2000" b="1" dirty="0"/>
              <a:t>חדשה בידי </a:t>
            </a:r>
            <a:r>
              <a:rPr lang="he-IL" sz="2000" b="1" dirty="0" smtClean="0"/>
              <a:t>המלך הורדוס. </a:t>
            </a:r>
            <a:r>
              <a:rPr lang="he-IL" sz="2000" b="1" dirty="0"/>
              <a:t>העיר נקראה </a:t>
            </a:r>
            <a:r>
              <a:rPr lang="he-IL" sz="2000" b="1" dirty="0" err="1"/>
              <a:t>אַנְטִיפַּטְרִיס</a:t>
            </a:r>
            <a:r>
              <a:rPr lang="he-IL" sz="2000" b="1" dirty="0"/>
              <a:t>, על-שם אביו של הורדוס, </a:t>
            </a:r>
            <a:r>
              <a:rPr lang="he-IL" sz="2000" b="1" dirty="0" smtClean="0"/>
              <a:t>במקורות </a:t>
            </a:r>
            <a:r>
              <a:rPr lang="he-IL" sz="2000" b="1" dirty="0"/>
              <a:t>שונים שובש שם העיר והוא מופיע </a:t>
            </a:r>
            <a:r>
              <a:rPr lang="he-IL" sz="2000" b="1" dirty="0" err="1"/>
              <a:t>כ"אנטיפטרוּס</a:t>
            </a:r>
            <a:r>
              <a:rPr lang="he-IL" sz="2000" b="1" dirty="0"/>
              <a:t>" או "</a:t>
            </a:r>
            <a:r>
              <a:rPr lang="he-IL" sz="2000" b="1" dirty="0" err="1"/>
              <a:t>אנטיפטרֵס</a:t>
            </a:r>
            <a:r>
              <a:rPr lang="he-IL" sz="2000" b="1" dirty="0"/>
              <a:t>", העיר נהרסה ברעידת אדמה </a:t>
            </a:r>
            <a:r>
              <a:rPr lang="he-IL" sz="2000" b="1" dirty="0" smtClean="0"/>
              <a:t>בשנת 363 </a:t>
            </a:r>
            <a:r>
              <a:rPr lang="he-IL" sz="2000" b="1" dirty="0" err="1" smtClean="0"/>
              <a:t>לספ</a:t>
            </a:r>
            <a:r>
              <a:rPr lang="he-IL" sz="2000" b="1" dirty="0" smtClean="0"/>
              <a:t>'. וממנה שרדו ונחשפו קטעים </a:t>
            </a:r>
            <a:r>
              <a:rPr lang="he-IL" sz="2000" b="1" dirty="0" err="1" smtClean="0"/>
              <a:t>מהקארדו</a:t>
            </a:r>
            <a:r>
              <a:rPr lang="he-IL" sz="2000" b="1" dirty="0" smtClean="0"/>
              <a:t> </a:t>
            </a:r>
            <a:r>
              <a:rPr lang="en-US" sz="2000" b="1" dirty="0" smtClean="0"/>
              <a:t/>
            </a:r>
            <a:br>
              <a:rPr lang="en-US" sz="2000" b="1" dirty="0" smtClean="0"/>
            </a:br>
            <a:r>
              <a:rPr lang="he-IL" sz="2000" b="1" dirty="0" smtClean="0"/>
              <a:t>(הרחוב הראשי של העיר) ואודיאון (בימת מופעים קטנה).</a:t>
            </a:r>
          </a:p>
          <a:p>
            <a:pPr algn="ctr"/>
            <a:r>
              <a:rPr lang="he-IL" sz="2000" b="1" dirty="0" smtClean="0"/>
              <a:t>השרידים המאוחרים יותר והמרשימים ביותר הם מבצר עות'מאני  שהוקם </a:t>
            </a:r>
            <a:r>
              <a:rPr lang="he-IL" sz="2000" b="1" dirty="0"/>
              <a:t>בין השנים </a:t>
            </a:r>
            <a:r>
              <a:rPr lang="he-IL" sz="2000" b="1" dirty="0" smtClean="0"/>
              <a:t>1572-1574 ע"י הסולטן התורכי סלים השני, ונקרא </a:t>
            </a:r>
            <a:r>
              <a:rPr lang="he-IL" sz="2000" b="1" dirty="0"/>
              <a:t>"</a:t>
            </a:r>
            <a:r>
              <a:rPr lang="he-IL" sz="2000" b="1" dirty="0" err="1"/>
              <a:t>בינאר</a:t>
            </a:r>
            <a:r>
              <a:rPr lang="he-IL" sz="2000" b="1" dirty="0"/>
              <a:t> באשי", כלומר ראש המעיינות. </a:t>
            </a:r>
            <a:r>
              <a:rPr lang="he-IL" sz="2000" b="1" dirty="0" smtClean="0"/>
              <a:t>המבצר </a:t>
            </a:r>
            <a:r>
              <a:rPr lang="he-IL" sz="2000" b="1" dirty="0"/>
              <a:t>מכונה בטעות "</a:t>
            </a:r>
            <a:r>
              <a:rPr lang="he-IL" sz="2000" b="1" dirty="0" err="1"/>
              <a:t>אנטיפטריס</a:t>
            </a:r>
            <a:r>
              <a:rPr lang="he-IL" sz="2000" b="1" dirty="0"/>
              <a:t>", על שם העיר הרומית שהייתה כאן. תפקידו של המבצר היה לשמור על מעבר </a:t>
            </a:r>
            <a:r>
              <a:rPr lang="he-IL" sz="2000" b="1" dirty="0" err="1"/>
              <a:t>אפק</a:t>
            </a:r>
            <a:r>
              <a:rPr lang="he-IL" sz="2000" b="1" dirty="0"/>
              <a:t> – המעבר הצר שחיבר בין הרי שומרון </a:t>
            </a:r>
            <a:endParaRPr lang="he-IL" sz="2000" b="1" dirty="0" smtClean="0"/>
          </a:p>
          <a:p>
            <a:pPr algn="ctr"/>
            <a:r>
              <a:rPr lang="he-IL" sz="2000" b="1" dirty="0" smtClean="0"/>
              <a:t>לבין </a:t>
            </a:r>
            <a:r>
              <a:rPr lang="he-IL" sz="2000" b="1" dirty="0"/>
              <a:t>מקורות </a:t>
            </a:r>
            <a:r>
              <a:rPr lang="he-IL" sz="2000" b="1" dirty="0" smtClean="0"/>
              <a:t>מי </a:t>
            </a:r>
            <a:r>
              <a:rPr lang="he-IL" sz="2000" b="1" dirty="0"/>
              <a:t>הירקון. מעבר זה עקף את אזור הביצות והיה חלק מדרך הים הקדומה </a:t>
            </a:r>
            <a:endParaRPr lang="he-IL" sz="2000" b="1" dirty="0" smtClean="0"/>
          </a:p>
          <a:p>
            <a:pPr algn="ctr"/>
            <a:r>
              <a:rPr lang="he-IL" sz="2000" b="1" dirty="0" smtClean="0"/>
              <a:t>("</a:t>
            </a:r>
            <a:r>
              <a:rPr lang="he-IL" sz="2000" b="1" dirty="0"/>
              <a:t>ויה מאריס") שחצתה את הארץ לאורכה</a:t>
            </a:r>
            <a:r>
              <a:rPr lang="he-IL" sz="2000" b="1" dirty="0" smtClean="0"/>
              <a:t>.</a:t>
            </a:r>
          </a:p>
          <a:p>
            <a:pPr algn="ctr"/>
            <a:r>
              <a:rPr lang="he-IL" sz="2000" b="1" dirty="0" smtClean="0"/>
              <a:t>המבצר </a:t>
            </a:r>
            <a:r>
              <a:rPr lang="he-IL" sz="2000" b="1" dirty="0"/>
              <a:t>כולל ארבעה מגדלים, אחד מהם מתומן, וחומות מרשימות. הקמת המצודה </a:t>
            </a:r>
            <a:endParaRPr lang="he-IL" sz="2000" b="1" dirty="0" smtClean="0"/>
          </a:p>
          <a:p>
            <a:pPr algn="ctr"/>
            <a:r>
              <a:rPr lang="he-IL" sz="2000" b="1" dirty="0" smtClean="0"/>
              <a:t>הרסה </a:t>
            </a:r>
            <a:r>
              <a:rPr lang="he-IL" sz="2000" b="1" dirty="0"/>
              <a:t>את רוב השכבות </a:t>
            </a:r>
            <a:r>
              <a:rPr lang="he-IL" sz="2000" b="1" dirty="0" smtClean="0"/>
              <a:t>הקודמות </a:t>
            </a:r>
            <a:r>
              <a:rPr lang="he-IL" sz="2000" b="1" dirty="0"/>
              <a:t>עם זאת, הצליחו הארכיאולוגים למצוא בחפירות של התקופה המצרית (המאה ה-15 </a:t>
            </a:r>
            <a:r>
              <a:rPr lang="he-IL" sz="2000" b="1" dirty="0" err="1"/>
              <a:t>לפנה</a:t>
            </a:r>
            <a:r>
              <a:rPr lang="he-IL" sz="2000" b="1" dirty="0"/>
              <a:t>''ס) את בית המושל מהתקופה ובו תעודות </a:t>
            </a:r>
            <a:endParaRPr lang="he-IL" sz="2000" b="1" dirty="0" smtClean="0"/>
          </a:p>
          <a:p>
            <a:pPr algn="ctr"/>
            <a:r>
              <a:rPr lang="he-IL" sz="2000" b="1" dirty="0" smtClean="0"/>
              <a:t>הכתובות </a:t>
            </a:r>
            <a:r>
              <a:rPr lang="he-IL" sz="2000" b="1" dirty="0"/>
              <a:t>על לוחות טין במספר שפות המעידות על </a:t>
            </a:r>
            <a:r>
              <a:rPr lang="he-IL" sz="2000" b="1" dirty="0" smtClean="0"/>
              <a:t>מסחר ענף עם גורמים זרים ורחוקים.</a:t>
            </a:r>
          </a:p>
          <a:p>
            <a:pPr algn="ctr"/>
            <a:r>
              <a:rPr lang="he-IL" sz="2000" b="1" dirty="0" smtClean="0"/>
              <a:t>עוד שריד (הצעיר שבהם) מרשים הוא מבנה ענק ובריכות סינון וטיהור שבנו האנגלים </a:t>
            </a:r>
          </a:p>
          <a:p>
            <a:pPr algn="ctr"/>
            <a:r>
              <a:rPr lang="he-IL" sz="2000" b="1" dirty="0" smtClean="0"/>
              <a:t>ב 1935 ושימש כאתר שאיבה למים שהוזרמו לעבר ירושלים.</a:t>
            </a:r>
            <a:endParaRPr lang="he-IL" sz="2000" b="1" dirty="0"/>
          </a:p>
        </p:txBody>
      </p:sp>
    </p:spTree>
    <p:extLst>
      <p:ext uri="{BB962C8B-B14F-4D97-AF65-F5344CB8AC3E}">
        <p14:creationId xmlns:p14="http://schemas.microsoft.com/office/powerpoint/2010/main" val="2644495274"/>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0"/>
            <a:ext cx="9144000" cy="707886"/>
          </a:xfrm>
          <a:prstGeom prst="rect">
            <a:avLst/>
          </a:prstGeom>
          <a:noFill/>
        </p:spPr>
        <p:txBody>
          <a:bodyPr wrap="square" rtlCol="1">
            <a:spAutoFit/>
          </a:bodyPr>
          <a:lstStyle/>
          <a:p>
            <a:pPr algn="ctr"/>
            <a:r>
              <a:rPr lang="he-IL" sz="2000" b="1" dirty="0" smtClean="0"/>
              <a:t>אנחנו יוצאים לביקור בפארק </a:t>
            </a:r>
            <a:r>
              <a:rPr lang="he-IL" sz="2000" b="1" dirty="0" err="1" smtClean="0"/>
              <a:t>אפק</a:t>
            </a:r>
            <a:r>
              <a:rPr lang="he-IL" sz="2000" b="1" dirty="0" smtClean="0"/>
              <a:t> עצמו, שתצלום אויר נאה שלו מציג בפנינו את "צפונותיו", עליהן סיפרתי בעמוד הקודם, ואותן הדגשתי כאן למטה...</a:t>
            </a:r>
            <a:endParaRPr lang="he-IL" sz="2000" b="1" dirty="0"/>
          </a:p>
        </p:txBody>
      </p:sp>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5" y="809194"/>
            <a:ext cx="9128295" cy="6048806"/>
          </a:xfrm>
          <a:prstGeom prst="rect">
            <a:avLst/>
          </a:prstGeom>
        </p:spPr>
      </p:pic>
      <p:sp>
        <p:nvSpPr>
          <p:cNvPr id="4" name="TextBox 3"/>
          <p:cNvSpPr txBox="1"/>
          <p:nvPr/>
        </p:nvSpPr>
        <p:spPr>
          <a:xfrm>
            <a:off x="6631389" y="2548190"/>
            <a:ext cx="1280160" cy="307777"/>
          </a:xfrm>
          <a:prstGeom prst="rect">
            <a:avLst/>
          </a:prstGeom>
          <a:noFill/>
        </p:spPr>
        <p:txBody>
          <a:bodyPr wrap="square" rtlCol="1">
            <a:spAutoFit/>
          </a:bodyPr>
          <a:lstStyle/>
          <a:p>
            <a:r>
              <a:rPr lang="he-IL" sz="1400" b="1" dirty="0" err="1" smtClean="0">
                <a:solidFill>
                  <a:schemeClr val="bg1"/>
                </a:solidFill>
              </a:rPr>
              <a:t>האודיאון</a:t>
            </a:r>
            <a:r>
              <a:rPr lang="he-IL" sz="1400" b="1" dirty="0" smtClean="0">
                <a:solidFill>
                  <a:schemeClr val="bg1"/>
                </a:solidFill>
              </a:rPr>
              <a:t> הרומי</a:t>
            </a:r>
            <a:endParaRPr lang="he-IL" sz="1400" b="1" dirty="0">
              <a:solidFill>
                <a:schemeClr val="bg1"/>
              </a:solidFill>
            </a:endParaRPr>
          </a:p>
        </p:txBody>
      </p:sp>
      <p:sp>
        <p:nvSpPr>
          <p:cNvPr id="5" name="TextBox 4"/>
          <p:cNvSpPr txBox="1"/>
          <p:nvPr/>
        </p:nvSpPr>
        <p:spPr>
          <a:xfrm>
            <a:off x="5597720" y="2867736"/>
            <a:ext cx="1774468" cy="307777"/>
          </a:xfrm>
          <a:prstGeom prst="rect">
            <a:avLst/>
          </a:prstGeom>
          <a:noFill/>
        </p:spPr>
        <p:txBody>
          <a:bodyPr wrap="square" rtlCol="1">
            <a:spAutoFit/>
          </a:bodyPr>
          <a:lstStyle/>
          <a:p>
            <a:r>
              <a:rPr lang="he-IL" sz="1400" b="1" dirty="0" smtClean="0">
                <a:solidFill>
                  <a:schemeClr val="bg1"/>
                </a:solidFill>
              </a:rPr>
              <a:t>שרידי </a:t>
            </a:r>
            <a:r>
              <a:rPr lang="he-IL" sz="1400" b="1" dirty="0" err="1" smtClean="0">
                <a:solidFill>
                  <a:schemeClr val="bg1"/>
                </a:solidFill>
              </a:rPr>
              <a:t>הקארדו</a:t>
            </a:r>
            <a:r>
              <a:rPr lang="he-IL" sz="1400" b="1" dirty="0" smtClean="0">
                <a:solidFill>
                  <a:schemeClr val="bg1"/>
                </a:solidFill>
              </a:rPr>
              <a:t>  הרומי</a:t>
            </a:r>
            <a:endParaRPr lang="he-IL" sz="1400" b="1" dirty="0">
              <a:solidFill>
                <a:schemeClr val="bg1"/>
              </a:solidFill>
            </a:endParaRPr>
          </a:p>
        </p:txBody>
      </p:sp>
      <p:sp>
        <p:nvSpPr>
          <p:cNvPr id="6" name="TextBox 5"/>
          <p:cNvSpPr txBox="1"/>
          <p:nvPr/>
        </p:nvSpPr>
        <p:spPr>
          <a:xfrm>
            <a:off x="5597720" y="3793843"/>
            <a:ext cx="1280160" cy="307777"/>
          </a:xfrm>
          <a:prstGeom prst="rect">
            <a:avLst/>
          </a:prstGeom>
          <a:noFill/>
        </p:spPr>
        <p:txBody>
          <a:bodyPr wrap="square" rtlCol="1">
            <a:spAutoFit/>
          </a:bodyPr>
          <a:lstStyle/>
          <a:p>
            <a:r>
              <a:rPr lang="he-IL" sz="1400" b="1" dirty="0" smtClean="0">
                <a:solidFill>
                  <a:schemeClr val="bg1"/>
                </a:solidFill>
              </a:rPr>
              <a:t>המבצר התורכי</a:t>
            </a:r>
            <a:endParaRPr lang="he-IL" sz="1400" b="1" dirty="0">
              <a:solidFill>
                <a:schemeClr val="bg1"/>
              </a:solidFill>
            </a:endParaRPr>
          </a:p>
        </p:txBody>
      </p:sp>
      <p:sp>
        <p:nvSpPr>
          <p:cNvPr id="7" name="TextBox 6"/>
          <p:cNvSpPr txBox="1"/>
          <p:nvPr/>
        </p:nvSpPr>
        <p:spPr>
          <a:xfrm>
            <a:off x="6171541" y="4165797"/>
            <a:ext cx="1987825" cy="451406"/>
          </a:xfrm>
          <a:prstGeom prst="rect">
            <a:avLst/>
          </a:prstGeom>
          <a:noFill/>
        </p:spPr>
        <p:txBody>
          <a:bodyPr wrap="square" rtlCol="1">
            <a:spAutoFit/>
          </a:bodyPr>
          <a:lstStyle/>
          <a:p>
            <a:pPr algn="ctr">
              <a:lnSpc>
                <a:spcPts val="1400"/>
              </a:lnSpc>
            </a:pPr>
            <a:r>
              <a:rPr lang="he-IL" sz="1400" b="1" dirty="0" smtClean="0">
                <a:solidFill>
                  <a:schemeClr val="bg1"/>
                </a:solidFill>
              </a:rPr>
              <a:t>שרידי בית המושל המצרי</a:t>
            </a:r>
            <a:r>
              <a:rPr lang="en-US" sz="1400" b="1" dirty="0" smtClean="0">
                <a:solidFill>
                  <a:schemeClr val="bg1"/>
                </a:solidFill>
              </a:rPr>
              <a:t/>
            </a:r>
            <a:br>
              <a:rPr lang="en-US" sz="1400" b="1" dirty="0" smtClean="0">
                <a:solidFill>
                  <a:schemeClr val="bg1"/>
                </a:solidFill>
              </a:rPr>
            </a:br>
            <a:r>
              <a:rPr lang="he-IL" sz="1400" b="1" dirty="0" smtClean="0">
                <a:solidFill>
                  <a:schemeClr val="bg1"/>
                </a:solidFill>
              </a:rPr>
              <a:t>בחצר המצודה</a:t>
            </a:r>
            <a:endParaRPr lang="he-IL" sz="1400" b="1" dirty="0">
              <a:solidFill>
                <a:schemeClr val="bg1"/>
              </a:solidFill>
            </a:endParaRPr>
          </a:p>
        </p:txBody>
      </p:sp>
      <p:sp>
        <p:nvSpPr>
          <p:cNvPr id="8" name="TextBox 7"/>
          <p:cNvSpPr txBox="1"/>
          <p:nvPr/>
        </p:nvSpPr>
        <p:spPr>
          <a:xfrm>
            <a:off x="2051435" y="4156877"/>
            <a:ext cx="1971923" cy="307777"/>
          </a:xfrm>
          <a:prstGeom prst="rect">
            <a:avLst/>
          </a:prstGeom>
          <a:noFill/>
        </p:spPr>
        <p:txBody>
          <a:bodyPr wrap="square" rtlCol="1">
            <a:spAutoFit/>
          </a:bodyPr>
          <a:lstStyle/>
          <a:p>
            <a:r>
              <a:rPr lang="he-IL" sz="1400" b="1" dirty="0" smtClean="0">
                <a:solidFill>
                  <a:schemeClr val="bg1"/>
                </a:solidFill>
              </a:rPr>
              <a:t>בית המשאבות הבריטי</a:t>
            </a:r>
            <a:endParaRPr lang="he-IL" sz="1400" b="1" dirty="0">
              <a:solidFill>
                <a:schemeClr val="bg1"/>
              </a:solidFill>
            </a:endParaRPr>
          </a:p>
        </p:txBody>
      </p:sp>
      <p:cxnSp>
        <p:nvCxnSpPr>
          <p:cNvPr id="10" name="מחבר חץ ישר 9"/>
          <p:cNvCxnSpPr/>
          <p:nvPr/>
        </p:nvCxnSpPr>
        <p:spPr>
          <a:xfrm flipV="1">
            <a:off x="3450866" y="3962472"/>
            <a:ext cx="15903" cy="27829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77726" y="4560000"/>
            <a:ext cx="1582310" cy="307777"/>
          </a:xfrm>
          <a:prstGeom prst="rect">
            <a:avLst/>
          </a:prstGeom>
          <a:noFill/>
        </p:spPr>
        <p:txBody>
          <a:bodyPr wrap="square" rtlCol="1">
            <a:spAutoFit/>
          </a:bodyPr>
          <a:lstStyle/>
          <a:p>
            <a:pPr algn="ctr"/>
            <a:r>
              <a:rPr lang="he-IL" sz="1400" b="1" dirty="0" smtClean="0">
                <a:solidFill>
                  <a:schemeClr val="bg1"/>
                </a:solidFill>
              </a:rPr>
              <a:t>האגם המלאכותי</a:t>
            </a:r>
            <a:endParaRPr lang="he-IL" sz="1400" b="1" dirty="0">
              <a:solidFill>
                <a:schemeClr val="bg1"/>
              </a:solidFill>
            </a:endParaRPr>
          </a:p>
        </p:txBody>
      </p:sp>
      <p:sp>
        <p:nvSpPr>
          <p:cNvPr id="12" name="TextBox 11"/>
          <p:cNvSpPr txBox="1"/>
          <p:nvPr/>
        </p:nvSpPr>
        <p:spPr>
          <a:xfrm>
            <a:off x="1419309" y="6020206"/>
            <a:ext cx="2099143" cy="307777"/>
          </a:xfrm>
          <a:prstGeom prst="rect">
            <a:avLst/>
          </a:prstGeom>
          <a:noFill/>
        </p:spPr>
        <p:txBody>
          <a:bodyPr wrap="square" rtlCol="1">
            <a:spAutoFit/>
          </a:bodyPr>
          <a:lstStyle/>
          <a:p>
            <a:pPr algn="l"/>
            <a:r>
              <a:rPr lang="he-IL" sz="1400" b="1" dirty="0" smtClean="0">
                <a:solidFill>
                  <a:schemeClr val="bg1"/>
                </a:solidFill>
              </a:rPr>
              <a:t>חורשת פיקניקים</a:t>
            </a:r>
            <a:endParaRPr lang="he-IL" sz="1400" b="1" dirty="0">
              <a:solidFill>
                <a:schemeClr val="bg1"/>
              </a:solidFill>
            </a:endParaRPr>
          </a:p>
        </p:txBody>
      </p:sp>
      <p:sp>
        <p:nvSpPr>
          <p:cNvPr id="13" name="TextBox 12"/>
          <p:cNvSpPr txBox="1"/>
          <p:nvPr/>
        </p:nvSpPr>
        <p:spPr>
          <a:xfrm>
            <a:off x="5051727" y="6279207"/>
            <a:ext cx="2219742" cy="307777"/>
          </a:xfrm>
          <a:prstGeom prst="rect">
            <a:avLst/>
          </a:prstGeom>
          <a:noFill/>
        </p:spPr>
        <p:txBody>
          <a:bodyPr wrap="square" rtlCol="1">
            <a:spAutoFit/>
          </a:bodyPr>
          <a:lstStyle/>
          <a:p>
            <a:r>
              <a:rPr lang="he-IL" sz="1400" b="1" dirty="0" smtClean="0">
                <a:solidFill>
                  <a:schemeClr val="bg1"/>
                </a:solidFill>
              </a:rPr>
              <a:t>הדרך לבריכת הנופרים</a:t>
            </a:r>
            <a:endParaRPr lang="he-IL" sz="1400" b="1" dirty="0">
              <a:solidFill>
                <a:schemeClr val="bg1"/>
              </a:solidFill>
            </a:endParaRPr>
          </a:p>
        </p:txBody>
      </p:sp>
      <p:sp>
        <p:nvSpPr>
          <p:cNvPr id="14" name="TextBox 13"/>
          <p:cNvSpPr txBox="1"/>
          <p:nvPr/>
        </p:nvSpPr>
        <p:spPr>
          <a:xfrm>
            <a:off x="3833859" y="3068343"/>
            <a:ext cx="1335819" cy="307777"/>
          </a:xfrm>
          <a:prstGeom prst="rect">
            <a:avLst/>
          </a:prstGeom>
          <a:noFill/>
        </p:spPr>
        <p:txBody>
          <a:bodyPr wrap="square" rtlCol="1">
            <a:spAutoFit/>
          </a:bodyPr>
          <a:lstStyle/>
          <a:p>
            <a:r>
              <a:rPr lang="he-IL" sz="1400" b="1" dirty="0" smtClean="0">
                <a:solidFill>
                  <a:schemeClr val="bg1"/>
                </a:solidFill>
              </a:rPr>
              <a:t>מבני </a:t>
            </a:r>
            <a:r>
              <a:rPr lang="he-IL" sz="1400" b="1" dirty="0" err="1" smtClean="0">
                <a:solidFill>
                  <a:schemeClr val="bg1"/>
                </a:solidFill>
              </a:rPr>
              <a:t>מינהלה</a:t>
            </a:r>
            <a:endParaRPr lang="he-IL" sz="1400" b="1" dirty="0">
              <a:solidFill>
                <a:schemeClr val="bg1"/>
              </a:solidFill>
            </a:endParaRPr>
          </a:p>
        </p:txBody>
      </p:sp>
      <p:sp>
        <p:nvSpPr>
          <p:cNvPr id="15" name="TextBox 14"/>
          <p:cNvSpPr txBox="1"/>
          <p:nvPr/>
        </p:nvSpPr>
        <p:spPr>
          <a:xfrm>
            <a:off x="749741" y="1488643"/>
            <a:ext cx="2130949" cy="369332"/>
          </a:xfrm>
          <a:prstGeom prst="rect">
            <a:avLst/>
          </a:prstGeom>
          <a:noFill/>
        </p:spPr>
        <p:txBody>
          <a:bodyPr wrap="square" rtlCol="1">
            <a:spAutoFit/>
          </a:bodyPr>
          <a:lstStyle/>
          <a:p>
            <a:pPr algn="ctr"/>
            <a:r>
              <a:rPr lang="he-IL" b="1" dirty="0" smtClean="0">
                <a:solidFill>
                  <a:schemeClr val="bg1"/>
                </a:solidFill>
              </a:rPr>
              <a:t>כביש 483</a:t>
            </a:r>
            <a:endParaRPr lang="he-IL" b="1" dirty="0">
              <a:solidFill>
                <a:schemeClr val="bg1"/>
              </a:solidFill>
            </a:endParaRPr>
          </a:p>
        </p:txBody>
      </p:sp>
    </p:spTree>
    <p:extLst>
      <p:ext uri="{BB962C8B-B14F-4D97-AF65-F5344CB8AC3E}">
        <p14:creationId xmlns:p14="http://schemas.microsoft.com/office/powerpoint/2010/main" val="1456698099"/>
      </p:ext>
    </p:extLst>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6105"/>
            <a:ext cx="9144000" cy="6096000"/>
          </a:xfrm>
          <a:prstGeom prst="rect">
            <a:avLst/>
          </a:prstGeom>
        </p:spPr>
      </p:pic>
      <p:pic>
        <p:nvPicPr>
          <p:cNvPr id="7" name="תמונה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891" y="969779"/>
            <a:ext cx="4915877" cy="5876431"/>
          </a:xfrm>
          <a:prstGeom prst="rect">
            <a:avLst/>
          </a:prstGeom>
        </p:spPr>
      </p:pic>
      <p:pic>
        <p:nvPicPr>
          <p:cNvPr id="8" name="תמונה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7482" y="1326319"/>
            <a:ext cx="5760991" cy="5531681"/>
          </a:xfrm>
          <a:prstGeom prst="rect">
            <a:avLst/>
          </a:prstGeom>
        </p:spPr>
      </p:pic>
      <p:sp>
        <p:nvSpPr>
          <p:cNvPr id="5" name="TextBox 4"/>
          <p:cNvSpPr txBox="1"/>
          <p:nvPr/>
        </p:nvSpPr>
        <p:spPr>
          <a:xfrm>
            <a:off x="0" y="0"/>
            <a:ext cx="9144000" cy="1323439"/>
          </a:xfrm>
          <a:prstGeom prst="rect">
            <a:avLst/>
          </a:prstGeom>
          <a:solidFill>
            <a:schemeClr val="bg2">
              <a:lumMod val="50000"/>
            </a:schemeClr>
          </a:solidFill>
        </p:spPr>
        <p:txBody>
          <a:bodyPr wrap="square" rtlCol="1">
            <a:spAutoFit/>
          </a:bodyPr>
          <a:lstStyle/>
          <a:p>
            <a:pPr algn="ctr"/>
            <a:r>
              <a:rPr lang="he-IL" sz="2000" b="1" dirty="0" smtClean="0"/>
              <a:t>לפני שניכנס לסיור במתחם המצודה עצמה, אני מבקש לעצור כאן – בפינה הדרום-מזרחית שלה ולשים לב לחפירה ארכיאולוגית שנערכה ממש לצד ומתחת למגדל החומה, ואשר חשפה את שרידיו של </a:t>
            </a:r>
            <a:r>
              <a:rPr lang="he-IL" sz="2000" b="1" dirty="0" err="1" smtClean="0"/>
              <a:t>הקארדו</a:t>
            </a:r>
            <a:r>
              <a:rPr lang="he-IL" sz="2000" b="1" dirty="0" smtClean="0"/>
              <a:t> (הרחוב הראשי) של העיר הרומית אשר בנה</a:t>
            </a:r>
          </a:p>
          <a:p>
            <a:pPr algn="ctr"/>
            <a:r>
              <a:rPr lang="he-IL" sz="2000" b="1" dirty="0" smtClean="0"/>
              <a:t>כאן הורדוס כפי שכבר הוזכר קודם, נציץ על השילוט היפה, ואח"כ על השרידים עצמם.</a:t>
            </a:r>
            <a:endParaRPr lang="he-IL" sz="2000" b="1" dirty="0"/>
          </a:p>
        </p:txBody>
      </p:sp>
      <p:pic>
        <p:nvPicPr>
          <p:cNvPr id="3" name="תמונה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00074"/>
            <a:ext cx="9144000" cy="6057927"/>
          </a:xfrm>
          <a:prstGeom prst="rect">
            <a:avLst/>
          </a:prstGeom>
        </p:spPr>
      </p:pic>
      <p:pic>
        <p:nvPicPr>
          <p:cNvPr id="4" name="תמונה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64137"/>
            <a:ext cx="9143999" cy="6093864"/>
          </a:xfrm>
          <a:prstGeom prst="rect">
            <a:avLst/>
          </a:prstGeom>
        </p:spPr>
      </p:pic>
      <p:sp>
        <p:nvSpPr>
          <p:cNvPr id="2" name="TextBox 1"/>
          <p:cNvSpPr txBox="1"/>
          <p:nvPr/>
        </p:nvSpPr>
        <p:spPr>
          <a:xfrm>
            <a:off x="0" y="40322"/>
            <a:ext cx="9144000" cy="1323439"/>
          </a:xfrm>
          <a:prstGeom prst="rect">
            <a:avLst/>
          </a:prstGeom>
          <a:solidFill>
            <a:schemeClr val="bg2">
              <a:lumMod val="50000"/>
            </a:schemeClr>
          </a:solidFill>
        </p:spPr>
        <p:txBody>
          <a:bodyPr wrap="square" rtlCol="1">
            <a:spAutoFit/>
          </a:bodyPr>
          <a:lstStyle/>
          <a:p>
            <a:pPr algn="ctr"/>
            <a:r>
              <a:rPr lang="he-IL" sz="2000" b="1" dirty="0" smtClean="0"/>
              <a:t>בעליה לראש הגבעה ישנן כמה רחבות חנייה, נחנה באחת מהן ונתחיל את סיורנו </a:t>
            </a:r>
            <a:r>
              <a:rPr lang="en-US" sz="2000" b="1" dirty="0" smtClean="0"/>
              <a:t/>
            </a:r>
            <a:br>
              <a:rPr lang="en-US" sz="2000" b="1" dirty="0" smtClean="0"/>
            </a:br>
            <a:r>
              <a:rPr lang="he-IL" sz="2000" b="1" dirty="0" smtClean="0"/>
              <a:t>במצודה העות'מאנית, שנבנתה כאמור – במאה ה 16. בתחילה נפגוש את פינת החומה</a:t>
            </a:r>
            <a:r>
              <a:rPr lang="en-US" sz="2000" b="1" dirty="0" smtClean="0"/>
              <a:t/>
            </a:r>
            <a:br>
              <a:rPr lang="en-US" sz="2000" b="1" dirty="0" smtClean="0"/>
            </a:br>
            <a:r>
              <a:rPr lang="he-IL" sz="2000" b="1" dirty="0" smtClean="0"/>
              <a:t>הדרום-מזרחית, על מגדלה המרשים, תחילה – מבט מבחוץ, ובהמשך מבט מבפנים.</a:t>
            </a:r>
          </a:p>
          <a:p>
            <a:pPr algn="ctr"/>
            <a:endParaRPr lang="he-IL" sz="2000" b="1" dirty="0"/>
          </a:p>
        </p:txBody>
      </p:sp>
    </p:spTree>
    <p:extLst>
      <p:ext uri="{BB962C8B-B14F-4D97-AF65-F5344CB8AC3E}">
        <p14:creationId xmlns:p14="http://schemas.microsoft.com/office/powerpoint/2010/main" val="164559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2" fill="hold" nodeType="clickEffect">
                                  <p:stCondLst>
                                    <p:cond delay="0"/>
                                  </p:stCondLst>
                                  <p:childTnLst>
                                    <p:anim calcmode="lin" valueType="num">
                                      <p:cBhvr additive="base">
                                        <p:cTn id="6" dur="1000"/>
                                        <p:tgtEl>
                                          <p:spTgt spid="4"/>
                                        </p:tgtEl>
                                        <p:attrNameLst>
                                          <p:attrName>ppt_x</p:attrName>
                                        </p:attrNameLst>
                                      </p:cBhvr>
                                      <p:tavLst>
                                        <p:tav tm="0">
                                          <p:val>
                                            <p:strVal val="#ppt_x"/>
                                          </p:val>
                                        </p:tav>
                                        <p:tav tm="100000">
                                          <p:val>
                                            <p:strVal val="#ppt_x+#ppt_w*1.125000"/>
                                          </p:val>
                                        </p:tav>
                                      </p:tavLst>
                                    </p:anim>
                                    <p:animEffect transition="out" filter="wipe(right)">
                                      <p:cBhvr>
                                        <p:cTn id="7" dur="1000"/>
                                        <p:tgtEl>
                                          <p:spTgt spid="4"/>
                                        </p:tgtEl>
                                      </p:cBhvr>
                                    </p:animEffect>
                                    <p:set>
                                      <p:cBhvr>
                                        <p:cTn id="8" dur="1" fill="hold">
                                          <p:stCondLst>
                                            <p:cond delay="9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8" fill="hold" nodeType="clickEffect">
                                  <p:stCondLst>
                                    <p:cond delay="0"/>
                                  </p:stCondLst>
                                  <p:childTnLst>
                                    <p:anim calcmode="lin" valueType="num">
                                      <p:cBhvr additive="base">
                                        <p:cTn id="12" dur="1000"/>
                                        <p:tgtEl>
                                          <p:spTgt spid="3"/>
                                        </p:tgtEl>
                                        <p:attrNameLst>
                                          <p:attrName>ppt_x</p:attrName>
                                        </p:attrNameLst>
                                      </p:cBhvr>
                                      <p:tavLst>
                                        <p:tav tm="0">
                                          <p:val>
                                            <p:strVal val="#ppt_x"/>
                                          </p:val>
                                        </p:tav>
                                        <p:tav tm="100000">
                                          <p:val>
                                            <p:strVal val="#ppt_x-#ppt_w*1.125000"/>
                                          </p:val>
                                        </p:tav>
                                      </p:tavLst>
                                    </p:anim>
                                    <p:animEffect transition="out" filter="wipe(left)">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par>
                                <p:cTn id="15" presetID="47" presetClass="exit" presetSubtype="0" fill="hold" grpId="0" nodeType="withEffect">
                                  <p:stCondLst>
                                    <p:cond delay="0"/>
                                  </p:stCondLst>
                                  <p:childTnLst>
                                    <p:animEffect transition="out" filter="fade">
                                      <p:cBhvr>
                                        <p:cTn id="16" dur="1000"/>
                                        <p:tgtEl>
                                          <p:spTgt spid="2"/>
                                        </p:tgtEl>
                                      </p:cBhvr>
                                    </p:animEffect>
                                    <p:anim calcmode="lin" valueType="num">
                                      <p:cBhvr>
                                        <p:cTn id="17" dur="1000"/>
                                        <p:tgtEl>
                                          <p:spTgt spid="2"/>
                                        </p:tgtEl>
                                        <p:attrNameLst>
                                          <p:attrName>ppt_x</p:attrName>
                                        </p:attrNameLst>
                                      </p:cBhvr>
                                      <p:tavLst>
                                        <p:tav tm="0">
                                          <p:val>
                                            <p:strVal val="ppt_x"/>
                                          </p:val>
                                        </p:tav>
                                        <p:tav tm="100000">
                                          <p:val>
                                            <p:strVal val="ppt_x"/>
                                          </p:val>
                                        </p:tav>
                                      </p:tavLst>
                                    </p:anim>
                                    <p:anim calcmode="lin" valueType="num">
                                      <p:cBhvr>
                                        <p:cTn id="18" dur="1000"/>
                                        <p:tgtEl>
                                          <p:spTgt spid="2"/>
                                        </p:tgtEl>
                                        <p:attrNameLst>
                                          <p:attrName>ppt_y</p:attrName>
                                        </p:attrNameLst>
                                      </p:cBhvr>
                                      <p:tavLst>
                                        <p:tav tm="0">
                                          <p:val>
                                            <p:strVal val="ppt_y"/>
                                          </p:val>
                                        </p:tav>
                                        <p:tav tm="100000">
                                          <p:val>
                                            <p:strVal val="ppt_y-.1"/>
                                          </p:val>
                                        </p:tav>
                                      </p:tavLst>
                                    </p:anim>
                                    <p:set>
                                      <p:cBhvr>
                                        <p:cTn id="19" dur="1" fill="hold">
                                          <p:stCondLst>
                                            <p:cond delay="9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8"/>
                                        </p:tgtEl>
                                      </p:cBhvr>
                                    </p:animEffect>
                                    <p:anim calcmode="lin" valueType="num">
                                      <p:cBhvr>
                                        <p:cTn id="24" dur="1000"/>
                                        <p:tgtEl>
                                          <p:spTgt spid="8"/>
                                        </p:tgtEl>
                                        <p:attrNameLst>
                                          <p:attrName>ppt_x</p:attrName>
                                        </p:attrNameLst>
                                      </p:cBhvr>
                                      <p:tavLst>
                                        <p:tav tm="0">
                                          <p:val>
                                            <p:strVal val="ppt_x"/>
                                          </p:val>
                                        </p:tav>
                                        <p:tav tm="100000">
                                          <p:val>
                                            <p:strVal val="ppt_x"/>
                                          </p:val>
                                        </p:tav>
                                      </p:tavLst>
                                    </p:anim>
                                    <p:anim calcmode="lin" valueType="num">
                                      <p:cBhvr>
                                        <p:cTn id="25" dur="1000"/>
                                        <p:tgtEl>
                                          <p:spTgt spid="8"/>
                                        </p:tgtEl>
                                        <p:attrNameLst>
                                          <p:attrName>ppt_y</p:attrName>
                                        </p:attrNameLst>
                                      </p:cBhvr>
                                      <p:tavLst>
                                        <p:tav tm="0">
                                          <p:val>
                                            <p:strVal val="ppt_y"/>
                                          </p:val>
                                        </p:tav>
                                        <p:tav tm="100000">
                                          <p:val>
                                            <p:strVal val="ppt_y+.1"/>
                                          </p:val>
                                        </p:tav>
                                      </p:tavLst>
                                    </p:anim>
                                    <p:set>
                                      <p:cBhvr>
                                        <p:cTn id="26" dur="1" fill="hold">
                                          <p:stCondLst>
                                            <p:cond delay="9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7"/>
                                        </p:tgtEl>
                                      </p:cBhvr>
                                    </p:animEffect>
                                    <p:anim calcmode="lin" valueType="num">
                                      <p:cBhvr>
                                        <p:cTn id="31" dur="1000"/>
                                        <p:tgtEl>
                                          <p:spTgt spid="7"/>
                                        </p:tgtEl>
                                        <p:attrNameLst>
                                          <p:attrName>ppt_x</p:attrName>
                                        </p:attrNameLst>
                                      </p:cBhvr>
                                      <p:tavLst>
                                        <p:tav tm="0">
                                          <p:val>
                                            <p:strVal val="ppt_x"/>
                                          </p:val>
                                        </p:tav>
                                        <p:tav tm="100000">
                                          <p:val>
                                            <p:strVal val="ppt_x"/>
                                          </p:val>
                                        </p:tav>
                                      </p:tavLst>
                                    </p:anim>
                                    <p:anim calcmode="lin" valueType="num">
                                      <p:cBhvr>
                                        <p:cTn id="32" dur="1000"/>
                                        <p:tgtEl>
                                          <p:spTgt spid="7"/>
                                        </p:tgtEl>
                                        <p:attrNameLst>
                                          <p:attrName>ppt_y</p:attrName>
                                        </p:attrNameLst>
                                      </p:cBhvr>
                                      <p:tavLst>
                                        <p:tav tm="0">
                                          <p:val>
                                            <p:strVal val="ppt_y"/>
                                          </p:val>
                                        </p:tav>
                                        <p:tav tm="100000">
                                          <p:val>
                                            <p:strVal val="ppt_y+.1"/>
                                          </p:val>
                                        </p:tav>
                                      </p:tavLst>
                                    </p:anim>
                                    <p:set>
                                      <p:cBhvr>
                                        <p:cTn id="33" dur="1" fill="hold">
                                          <p:stCondLst>
                                            <p:cond delay="999"/>
                                          </p:stCondLst>
                                        </p:cTn>
                                        <p:tgtEl>
                                          <p:spTgt spid="7"/>
                                        </p:tgtEl>
                                        <p:attrNameLst>
                                          <p:attrName>style.visibility</p:attrName>
                                        </p:attrNameLst>
                                      </p:cBhvr>
                                      <p:to>
                                        <p:strVal val="hidden"/>
                                      </p:to>
                                    </p:set>
                                  </p:childTnLst>
                                </p:cTn>
                              </p:par>
                              <p:par>
                                <p:cTn id="34" presetID="47" presetClass="exit" presetSubtype="0" fill="hold" grpId="0" nodeType="withEffect">
                                  <p:stCondLst>
                                    <p:cond delay="0"/>
                                  </p:stCondLst>
                                  <p:childTnLst>
                                    <p:animEffect transition="out" filter="fade">
                                      <p:cBhvr>
                                        <p:cTn id="35" dur="1000"/>
                                        <p:tgtEl>
                                          <p:spTgt spid="5"/>
                                        </p:tgtEl>
                                      </p:cBhvr>
                                    </p:animEffect>
                                    <p:anim calcmode="lin" valueType="num">
                                      <p:cBhvr>
                                        <p:cTn id="36" dur="1000"/>
                                        <p:tgtEl>
                                          <p:spTgt spid="5"/>
                                        </p:tgtEl>
                                        <p:attrNameLst>
                                          <p:attrName>ppt_x</p:attrName>
                                        </p:attrNameLst>
                                      </p:cBhvr>
                                      <p:tavLst>
                                        <p:tav tm="0">
                                          <p:val>
                                            <p:strVal val="ppt_x"/>
                                          </p:val>
                                        </p:tav>
                                        <p:tav tm="100000">
                                          <p:val>
                                            <p:strVal val="ppt_x"/>
                                          </p:val>
                                        </p:tav>
                                      </p:tavLst>
                                    </p:anim>
                                    <p:anim calcmode="lin" valueType="num">
                                      <p:cBhvr>
                                        <p:cTn id="37" dur="1000"/>
                                        <p:tgtEl>
                                          <p:spTgt spid="5"/>
                                        </p:tgtEl>
                                        <p:attrNameLst>
                                          <p:attrName>ppt_y</p:attrName>
                                        </p:attrNameLst>
                                      </p:cBhvr>
                                      <p:tavLst>
                                        <p:tav tm="0">
                                          <p:val>
                                            <p:strVal val="ppt_y"/>
                                          </p:val>
                                        </p:tav>
                                        <p:tav tm="100000">
                                          <p:val>
                                            <p:strVal val="ppt_y-.1"/>
                                          </p:val>
                                        </p:tav>
                                      </p:tavLst>
                                    </p:anim>
                                    <p:set>
                                      <p:cBhvr>
                                        <p:cTn id="38" dur="1" fill="hold">
                                          <p:stCondLst>
                                            <p:cond delay="999"/>
                                          </p:stCondLst>
                                        </p:cTn>
                                        <p:tgtEl>
                                          <p:spTgt spid="5"/>
                                        </p:tgtEl>
                                        <p:attrNameLst>
                                          <p:attrName>style.visibility</p:attrName>
                                        </p:attrNameLst>
                                      </p:cBhvr>
                                      <p:to>
                                        <p:strVal val="hidden"/>
                                      </p:to>
                                    </p:se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1000" fill="hold"/>
                                        <p:tgtEl>
                                          <p:spTgt spid="6"/>
                                        </p:tgtEl>
                                        <p:attrNameLst>
                                          <p:attrName>ppt_w</p:attrName>
                                        </p:attrNameLst>
                                      </p:cBhvr>
                                      <p:tavLst>
                                        <p:tav tm="0">
                                          <p:val>
                                            <p:fltVal val="0"/>
                                          </p:val>
                                        </p:tav>
                                        <p:tav tm="100000">
                                          <p:val>
                                            <p:strVal val="#ppt_w"/>
                                          </p:val>
                                        </p:tav>
                                      </p:tavLst>
                                    </p:anim>
                                    <p:anim calcmode="lin" valueType="num">
                                      <p:cBhvr>
                                        <p:cTn id="42" dur="1000" fill="hold"/>
                                        <p:tgtEl>
                                          <p:spTgt spid="6"/>
                                        </p:tgtEl>
                                        <p:attrNameLst>
                                          <p:attrName>ppt_h</p:attrName>
                                        </p:attrNameLst>
                                      </p:cBhvr>
                                      <p:tavLst>
                                        <p:tav tm="0">
                                          <p:val>
                                            <p:fltVal val="0"/>
                                          </p:val>
                                        </p:tav>
                                        <p:tav tm="100000">
                                          <p:val>
                                            <p:strVal val="#ppt_h"/>
                                          </p:val>
                                        </p:tav>
                                      </p:tavLst>
                                    </p:anim>
                                    <p:animEffect transition="in" filter="fade">
                                      <p:cBhvr>
                                        <p:cTn id="4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5630"/>
            <a:ext cx="9144001" cy="6858001"/>
          </a:xfrm>
          <a:prstGeom prst="rect">
            <a:avLst/>
          </a:prstGeom>
        </p:spPr>
      </p:pic>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2440"/>
            <a:ext cx="9144000" cy="6385560"/>
          </a:xfrm>
          <a:prstGeom prst="rect">
            <a:avLst/>
          </a:prstGeom>
        </p:spPr>
      </p:pic>
      <p:sp>
        <p:nvSpPr>
          <p:cNvPr id="2" name="TextBox 1"/>
          <p:cNvSpPr txBox="1"/>
          <p:nvPr/>
        </p:nvSpPr>
        <p:spPr>
          <a:xfrm>
            <a:off x="0" y="0"/>
            <a:ext cx="9144000" cy="1323439"/>
          </a:xfrm>
          <a:prstGeom prst="rect">
            <a:avLst/>
          </a:prstGeom>
          <a:solidFill>
            <a:schemeClr val="bg2">
              <a:lumMod val="50000"/>
            </a:schemeClr>
          </a:solidFill>
        </p:spPr>
        <p:txBody>
          <a:bodyPr wrap="square" rtlCol="1">
            <a:spAutoFit/>
          </a:bodyPr>
          <a:lstStyle/>
          <a:p>
            <a:pPr algn="ctr"/>
            <a:r>
              <a:rPr lang="he-IL" sz="2000" b="1" dirty="0" err="1" smtClean="0"/>
              <a:t>הקארדו</a:t>
            </a:r>
            <a:r>
              <a:rPr lang="he-IL" sz="2000" b="1" dirty="0" smtClean="0"/>
              <a:t> נמתח בקו ישר דרומה (וזו תכונתם של הרחובות בערים הרומאיות – קווי שתי וערב ישרים ובזוויות של 90 מעלות), ומתחתנו קטע נוסף שלו, ובמרחק של כמה </a:t>
            </a:r>
          </a:p>
          <a:p>
            <a:pPr algn="ctr"/>
            <a:r>
              <a:rPr lang="he-IL" sz="2000" b="1" dirty="0" smtClean="0"/>
              <a:t>מאות מטרים ממגדל החומה נחשף קטע </a:t>
            </a:r>
            <a:r>
              <a:rPr lang="he-IL" sz="2000" b="1" dirty="0" err="1" smtClean="0"/>
              <a:t>מה"פורום</a:t>
            </a:r>
            <a:r>
              <a:rPr lang="he-IL" sz="2000" b="1" dirty="0" smtClean="0"/>
              <a:t>" (כיכר העיר), וקצת הלאה נחשף אודיאון (בימת מופעים) קטן (בתמונה הבאה), כדאי מאוד לבקר בהם.</a:t>
            </a:r>
            <a:endParaRPr lang="he-IL" sz="2000" b="1" dirty="0"/>
          </a:p>
        </p:txBody>
      </p:sp>
    </p:spTree>
    <p:extLst>
      <p:ext uri="{BB962C8B-B14F-4D97-AF65-F5344CB8AC3E}">
        <p14:creationId xmlns:p14="http://schemas.microsoft.com/office/powerpoint/2010/main" val="1460842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par>
                                <p:cTn id="10" presetID="55" presetClass="exit" presetSubtype="0" fill="hold" grpId="0" nodeType="withEffect">
                                  <p:stCondLst>
                                    <p:cond delay="0"/>
                                  </p:stCondLst>
                                  <p:childTnLst>
                                    <p:anim calcmode="lin" valueType="num">
                                      <p:cBhvr>
                                        <p:cTn id="11" dur="1000"/>
                                        <p:tgtEl>
                                          <p:spTgt spid="2"/>
                                        </p:tgtEl>
                                        <p:attrNameLst>
                                          <p:attrName>ppt_w</p:attrName>
                                        </p:attrNameLst>
                                      </p:cBhvr>
                                      <p:tavLst>
                                        <p:tav tm="0">
                                          <p:val>
                                            <p:strVal val="ppt_w"/>
                                          </p:val>
                                        </p:tav>
                                        <p:tav tm="100000">
                                          <p:val>
                                            <p:strVal val="ppt_w*0.70"/>
                                          </p:val>
                                        </p:tav>
                                      </p:tavLst>
                                    </p:anim>
                                    <p:anim calcmode="lin" valueType="num">
                                      <p:cBhvr>
                                        <p:cTn id="12" dur="1000"/>
                                        <p:tgtEl>
                                          <p:spTgt spid="2"/>
                                        </p:tgtEl>
                                        <p:attrNameLst>
                                          <p:attrName>ppt_h</p:attrName>
                                        </p:attrNameLst>
                                      </p:cBhvr>
                                      <p:tavLst>
                                        <p:tav tm="0">
                                          <p:val>
                                            <p:strVal val="ppt_h"/>
                                          </p:val>
                                        </p:tav>
                                        <p:tav tm="100000">
                                          <p:val>
                                            <p:strVal val="ppt_h"/>
                                          </p:val>
                                        </p:tav>
                                      </p:tavLst>
                                    </p:anim>
                                    <p:animEffect transition="out" filter="fade">
                                      <p:cBhvr>
                                        <p:cTn id="13" dur="1000"/>
                                        <p:tgtEl>
                                          <p:spTgt spid="2"/>
                                        </p:tgtEl>
                                      </p:cBhvr>
                                    </p:animEffect>
                                    <p:set>
                                      <p:cBhvr>
                                        <p:cTn id="14"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יונים">
  <a:themeElements>
    <a:clrScheme name="יונים">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יונים">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יונים">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6953</TotalTime>
  <Words>4522</Words>
  <Application>Microsoft Office PowerPoint</Application>
  <PresentationFormat>‫הצגה על המסך (4:3)</PresentationFormat>
  <Paragraphs>270</Paragraphs>
  <Slides>45</Slides>
  <Notes>0</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45</vt:i4>
      </vt:variant>
    </vt:vector>
  </HeadingPairs>
  <TitlesOfParts>
    <vt:vector size="51" baseType="lpstr">
      <vt:lpstr>Arial</vt:lpstr>
      <vt:lpstr>Century Gothic</vt:lpstr>
      <vt:lpstr>Guttman Yad-Brush</vt:lpstr>
      <vt:lpstr>Times New Roman</vt:lpstr>
      <vt:lpstr>Wingdings 3</vt:lpstr>
      <vt:lpstr>יונים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user</dc:creator>
  <cp:lastModifiedBy>user</cp:lastModifiedBy>
  <cp:revision>340</cp:revision>
  <dcterms:created xsi:type="dcterms:W3CDTF">2017-12-04T22:26:19Z</dcterms:created>
  <dcterms:modified xsi:type="dcterms:W3CDTF">2018-02-07T22:51:55Z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17065465</vt:lpwstr>
  </property>
  <property fmtid="{D5CDD505-2E9C-101B-9397-08002B2CF9AE}" pid="3" name="NXPowerLiteVersion">
    <vt:lpwstr>D4.1.4</vt:lpwstr>
  </property>
</Properties>
</file>